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62" r:id="rId2"/>
    <p:sldId id="463" r:id="rId3"/>
    <p:sldId id="639" r:id="rId4"/>
    <p:sldId id="638" r:id="rId5"/>
    <p:sldId id="640" r:id="rId6"/>
    <p:sldId id="660" r:id="rId7"/>
    <p:sldId id="656" r:id="rId8"/>
    <p:sldId id="668" r:id="rId9"/>
    <p:sldId id="667" r:id="rId10"/>
    <p:sldId id="657" r:id="rId11"/>
    <p:sldId id="659" r:id="rId12"/>
    <p:sldId id="661" r:id="rId13"/>
    <p:sldId id="641" r:id="rId14"/>
    <p:sldId id="643" r:id="rId15"/>
    <p:sldId id="670" r:id="rId16"/>
    <p:sldId id="663" r:id="rId17"/>
    <p:sldId id="664" r:id="rId18"/>
    <p:sldId id="665" r:id="rId19"/>
    <p:sldId id="666" r:id="rId20"/>
    <p:sldId id="652" r:id="rId21"/>
    <p:sldId id="653" r:id="rId22"/>
    <p:sldId id="654" r:id="rId23"/>
    <p:sldId id="655" r:id="rId24"/>
    <p:sldId id="672" r:id="rId25"/>
    <p:sldId id="671" r:id="rId26"/>
    <p:sldId id="650" r:id="rId27"/>
  </p:sldIdLst>
  <p:sldSz cx="9144000" cy="5143500" type="screen16x9"/>
  <p:notesSz cx="6858000" cy="9144000"/>
  <p:defaultTextStyle>
    <a:defPPr>
      <a:defRPr lang="ru-RU"/>
    </a:defPPr>
    <a:lvl1pPr marL="0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1pPr>
    <a:lvl2pPr marL="356989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2pPr>
    <a:lvl3pPr marL="713978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3pPr>
    <a:lvl4pPr marL="1070966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4pPr>
    <a:lvl5pPr marL="1427955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5pPr>
    <a:lvl6pPr marL="1784944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6pPr>
    <a:lvl7pPr marL="2141933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7pPr>
    <a:lvl8pPr marL="2498922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8pPr>
    <a:lvl9pPr marL="2855911" algn="l" defTabSz="71397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390"/>
    <a:srgbClr val="294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6"/>
    <p:restoredTop sz="92210"/>
  </p:normalViewPr>
  <p:slideViewPr>
    <p:cSldViewPr>
      <p:cViewPr>
        <p:scale>
          <a:sx n="100" d="100"/>
          <a:sy n="100" d="100"/>
        </p:scale>
        <p:origin x="221" y="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4\AppData\Local\Microsoft\Windows\Temporary%20Internet%20Files\Content.Outlook\JUKSM6OE\&#1050;&#1085;&#1080;&#1075;&#1072;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4\AppData\Local\Microsoft\Windows\Temporary%20Internet%20Files\Content.Outlook\JUKSM6OE\&#1050;&#1085;&#1080;&#1075;&#1072;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'[Книга3.xlsx]Потребление МК'!$F$1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'[Книга3.xlsx]Потребление МК'!$F$3:$F$15</c:f>
              <c:numCache>
                <c:formatCode>0</c:formatCode>
                <c:ptCount val="13"/>
                <c:pt idx="0" formatCode="General">
                  <c:v>15.8</c:v>
                </c:pt>
                <c:pt idx="1">
                  <c:v>16.341179</c:v>
                </c:pt>
                <c:pt idx="2">
                  <c:v>18.042558197599995</c:v>
                </c:pt>
                <c:pt idx="3">
                  <c:v>18.761975921000005</c:v>
                </c:pt>
                <c:pt idx="4">
                  <c:v>7.9119252699999985</c:v>
                </c:pt>
                <c:pt idx="5">
                  <c:v>9.8931263250000061</c:v>
                </c:pt>
                <c:pt idx="6">
                  <c:v>9.8291256580000006</c:v>
                </c:pt>
                <c:pt idx="7">
                  <c:v>11.952259971100007</c:v>
                </c:pt>
                <c:pt idx="8">
                  <c:v>8.3000000000000007</c:v>
                </c:pt>
                <c:pt idx="9">
                  <c:v>12</c:v>
                </c:pt>
                <c:pt idx="10">
                  <c:v>18</c:v>
                </c:pt>
                <c:pt idx="11">
                  <c:v>25</c:v>
                </c:pt>
                <c:pt idx="1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31-1642-A168-3D770E14BAE6}"/>
            </c:ext>
          </c:extLst>
        </c:ser>
        <c:ser>
          <c:idx val="0"/>
          <c:order val="1"/>
          <c:tx>
            <c:strRef>
              <c:f>'[Книга3.xlsx]Потребление МК'!$E$1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rgbClr val="6373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'[Книга3.xlsx]Потребление МК'!$B$3:$B$15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'[Книга3.xlsx]Потребление МК'!$E$3:$E$15</c:f>
              <c:numCache>
                <c:formatCode>0</c:formatCode>
                <c:ptCount val="13"/>
                <c:pt idx="0">
                  <c:v>86.738099999999989</c:v>
                </c:pt>
                <c:pt idx="1">
                  <c:v>107.5025</c:v>
                </c:pt>
                <c:pt idx="2">
                  <c:v>119.38669999999998</c:v>
                </c:pt>
                <c:pt idx="3">
                  <c:v>133.2369270787371</c:v>
                </c:pt>
                <c:pt idx="4">
                  <c:v>88.797306656165176</c:v>
                </c:pt>
                <c:pt idx="5">
                  <c:v>63.307391728365531</c:v>
                </c:pt>
                <c:pt idx="6">
                  <c:v>73.377102859414833</c:v>
                </c:pt>
                <c:pt idx="7">
                  <c:v>85</c:v>
                </c:pt>
                <c:pt idx="8">
                  <c:v>109.5</c:v>
                </c:pt>
                <c:pt idx="9">
                  <c:v>130</c:v>
                </c:pt>
                <c:pt idx="10">
                  <c:v>150</c:v>
                </c:pt>
                <c:pt idx="11" formatCode="General">
                  <c:v>180</c:v>
                </c:pt>
                <c:pt idx="12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31-1642-A168-3D770E14B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9895576"/>
        <c:axId val="369892440"/>
      </c:barChart>
      <c:catAx>
        <c:axId val="36989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uk-UA"/>
          </a:p>
        </c:txPr>
        <c:crossAx val="369892440"/>
        <c:crosses val="autoZero"/>
        <c:auto val="1"/>
        <c:lblAlgn val="ctr"/>
        <c:lblOffset val="100"/>
        <c:noMultiLvlLbl val="0"/>
      </c:catAx>
      <c:valAx>
        <c:axId val="36989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uk-UA"/>
          </a:p>
        </c:txPr>
        <c:crossAx val="36989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'[Книга2.xlsx]Доля стали'!$C$4</c:f>
              <c:strCache>
                <c:ptCount val="1"/>
                <c:pt idx="0">
                  <c:v>В нежилом строительстве</c:v>
                </c:pt>
              </c:strCache>
            </c:strRef>
          </c:tx>
          <c:spPr>
            <a:solidFill>
              <a:srgbClr val="63739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3739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0B-0A48-8B67-ED15D2ECDB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'[Книга2.xlsx]Доля стали'!$B$5:$B$13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'[Книга2.xlsx]Доля стали'!$C$5:$C$13</c:f>
              <c:numCache>
                <c:formatCode>0.0</c:formatCode>
                <c:ptCount val="9"/>
                <c:pt idx="0">
                  <c:v>20.198488923037523</c:v>
                </c:pt>
                <c:pt idx="1">
                  <c:v>19.94789376484038</c:v>
                </c:pt>
                <c:pt idx="2">
                  <c:v>21.413765674714583</c:v>
                </c:pt>
                <c:pt idx="3">
                  <c:v>28.029741801939213</c:v>
                </c:pt>
                <c:pt idx="4">
                  <c:v>24.17723139966705</c:v>
                </c:pt>
                <c:pt idx="5">
                  <c:v>33.154501216545015</c:v>
                </c:pt>
                <c:pt idx="6">
                  <c:v>42.641254393079208</c:v>
                </c:pt>
                <c:pt idx="7">
                  <c:v>38.639528354856822</c:v>
                </c:pt>
                <c:pt idx="8">
                  <c:v>43.448036148766072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0B-0A48-8B67-ED15D2ECDB1D}"/>
            </c:ext>
          </c:extLst>
        </c:ser>
        <c:ser>
          <c:idx val="1"/>
          <c:order val="1"/>
          <c:tx>
            <c:strRef>
              <c:f>'[Книга2.xlsx]Доля стали'!$D$4</c:f>
              <c:strCache>
                <c:ptCount val="1"/>
                <c:pt idx="0">
                  <c:v>Во всем строительном рынке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'[Книга2.xlsx]Доля стали'!$B$5:$B$13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'[Книга2.xlsx]Доля стали'!$D$5:$D$13</c:f>
              <c:numCache>
                <c:formatCode>0.0</c:formatCode>
                <c:ptCount val="9"/>
                <c:pt idx="0">
                  <c:v>7.3332093542238148</c:v>
                </c:pt>
                <c:pt idx="1">
                  <c:v>9.0971163872623695</c:v>
                </c:pt>
                <c:pt idx="2">
                  <c:v>8.6993423053527987</c:v>
                </c:pt>
                <c:pt idx="3">
                  <c:v>10.206482069184384</c:v>
                </c:pt>
                <c:pt idx="4">
                  <c:v>9.0072038547779201</c:v>
                </c:pt>
                <c:pt idx="5">
                  <c:v>7.1556477445780615</c:v>
                </c:pt>
                <c:pt idx="6">
                  <c:v>7.9952351987023533</c:v>
                </c:pt>
                <c:pt idx="7">
                  <c:v>7.6952776935507092</c:v>
                </c:pt>
                <c:pt idx="8">
                  <c:v>10.427528675703858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C0B-0A48-8B67-ED15D2ECD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893616"/>
        <c:axId val="369894008"/>
      </c:barChart>
      <c:catAx>
        <c:axId val="36989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uk-UA"/>
          </a:p>
        </c:txPr>
        <c:crossAx val="369894008"/>
        <c:crosses val="autoZero"/>
        <c:auto val="1"/>
        <c:lblAlgn val="ctr"/>
        <c:lblOffset val="100"/>
        <c:noMultiLvlLbl val="0"/>
      </c:catAx>
      <c:valAx>
        <c:axId val="369894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6989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99CEE-5EC2-4B48-B89C-13D801797B89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B8CC8-780C-D645-991B-EB3F0C317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1pPr>
    <a:lvl2pPr marL="356989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2pPr>
    <a:lvl3pPr marL="713978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3pPr>
    <a:lvl4pPr marL="1070966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4pPr>
    <a:lvl5pPr marL="1427955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5pPr>
    <a:lvl6pPr marL="1784944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6pPr>
    <a:lvl7pPr marL="2141933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7pPr>
    <a:lvl8pPr marL="2498922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8pPr>
    <a:lvl9pPr marL="2855911" algn="l" defTabSz="713978" rtl="0" eaLnBrk="1" latinLnBrk="0" hangingPunct="1">
      <a:defRPr sz="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B8CC8-780C-D645-991B-EB3F0C3173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77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B8CC8-780C-D645-991B-EB3F0C31733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38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B8CC8-780C-D645-991B-EB3F0C31733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0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B8CC8-780C-D645-991B-EB3F0C31733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5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B8CC8-780C-D645-991B-EB3F0C3173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0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B8CC8-780C-D645-991B-EB3F0C3173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6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B8CC8-780C-D645-991B-EB3F0C3173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7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B8CC8-780C-D645-991B-EB3F0C3173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97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B8CC8-780C-D645-991B-EB3F0C31733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0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B8CC8-780C-D645-991B-EB3F0C31733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97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B8CC8-780C-D645-991B-EB3F0C31733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28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B8CC8-780C-D645-991B-EB3F0C31733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1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9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7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6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36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93E-7631-47C3-9F97-35A2481C6112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0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2078-73B3-44BF-8557-AEDEB7240089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9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2E3D-F1CC-493B-920B-874A46355A37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7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1D47-F229-456A-BDF5-7A7FD279354E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9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</p:spPr>
        <p:txBody>
          <a:bodyPr anchor="t"/>
          <a:lstStyle>
            <a:lvl1pPr algn="l">
              <a:defRPr sz="375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7"/>
            <a:ext cx="7772400" cy="1125140"/>
          </a:xfrm>
        </p:spPr>
        <p:txBody>
          <a:bodyPr anchor="b"/>
          <a:lstStyle>
            <a:lvl1pPr marL="0" indent="0">
              <a:buNone/>
              <a:defRPr sz="1879">
                <a:solidFill>
                  <a:schemeClr val="tx1">
                    <a:tint val="75000"/>
                  </a:schemeClr>
                </a:solidFill>
              </a:defRPr>
            </a:lvl1pPr>
            <a:lvl2pPr marL="429539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2pPr>
            <a:lvl3pPr marL="859079" indent="0">
              <a:buNone/>
              <a:defRPr sz="1503">
                <a:solidFill>
                  <a:schemeClr val="tx1">
                    <a:tint val="75000"/>
                  </a:schemeClr>
                </a:solidFill>
              </a:defRPr>
            </a:lvl3pPr>
            <a:lvl4pPr marL="1288618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4pPr>
            <a:lvl5pPr marL="1718158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5pPr>
            <a:lvl6pPr marL="2147697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6pPr>
            <a:lvl7pPr marL="2577236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7pPr>
            <a:lvl8pPr marL="3006776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8pPr>
            <a:lvl9pPr marL="3436315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8A16-5BEE-48C1-9039-E2C8349DC94C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98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3"/>
          </a:xfrm>
        </p:spPr>
        <p:txBody>
          <a:bodyPr/>
          <a:lstStyle>
            <a:lvl1pPr>
              <a:defRPr sz="2631"/>
            </a:lvl1pPr>
            <a:lvl2pPr>
              <a:defRPr sz="2255"/>
            </a:lvl2pPr>
            <a:lvl3pPr>
              <a:defRPr sz="1879"/>
            </a:lvl3pPr>
            <a:lvl4pPr>
              <a:defRPr sz="1691"/>
            </a:lvl4pPr>
            <a:lvl5pPr>
              <a:defRPr sz="1691"/>
            </a:lvl5pPr>
            <a:lvl6pPr>
              <a:defRPr sz="1691"/>
            </a:lvl6pPr>
            <a:lvl7pPr>
              <a:defRPr sz="1691"/>
            </a:lvl7pPr>
            <a:lvl8pPr>
              <a:defRPr sz="1691"/>
            </a:lvl8pPr>
            <a:lvl9pPr>
              <a:defRPr sz="169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3"/>
          </a:xfrm>
        </p:spPr>
        <p:txBody>
          <a:bodyPr/>
          <a:lstStyle>
            <a:lvl1pPr>
              <a:defRPr sz="2631"/>
            </a:lvl1pPr>
            <a:lvl2pPr>
              <a:defRPr sz="2255"/>
            </a:lvl2pPr>
            <a:lvl3pPr>
              <a:defRPr sz="1879"/>
            </a:lvl3pPr>
            <a:lvl4pPr>
              <a:defRPr sz="1691"/>
            </a:lvl4pPr>
            <a:lvl5pPr>
              <a:defRPr sz="1691"/>
            </a:lvl5pPr>
            <a:lvl6pPr>
              <a:defRPr sz="1691"/>
            </a:lvl6pPr>
            <a:lvl7pPr>
              <a:defRPr sz="1691"/>
            </a:lvl7pPr>
            <a:lvl8pPr>
              <a:defRPr sz="1691"/>
            </a:lvl8pPr>
            <a:lvl9pPr>
              <a:defRPr sz="169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9051-8504-4938-86B5-683C18578CC8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7" cy="479821"/>
          </a:xfrm>
        </p:spPr>
        <p:txBody>
          <a:bodyPr anchor="b"/>
          <a:lstStyle>
            <a:lvl1pPr marL="0" indent="0">
              <a:buNone/>
              <a:defRPr sz="2255" b="1"/>
            </a:lvl1pPr>
            <a:lvl2pPr marL="429539" indent="0">
              <a:buNone/>
              <a:defRPr sz="1879" b="1"/>
            </a:lvl2pPr>
            <a:lvl3pPr marL="859079" indent="0">
              <a:buNone/>
              <a:defRPr sz="1691" b="1"/>
            </a:lvl3pPr>
            <a:lvl4pPr marL="1288618" indent="0">
              <a:buNone/>
              <a:defRPr sz="1503" b="1"/>
            </a:lvl4pPr>
            <a:lvl5pPr marL="1718158" indent="0">
              <a:buNone/>
              <a:defRPr sz="1503" b="1"/>
            </a:lvl5pPr>
            <a:lvl6pPr marL="2147697" indent="0">
              <a:buNone/>
              <a:defRPr sz="1503" b="1"/>
            </a:lvl6pPr>
            <a:lvl7pPr marL="2577236" indent="0">
              <a:buNone/>
              <a:defRPr sz="1503" b="1"/>
            </a:lvl7pPr>
            <a:lvl8pPr marL="3006776" indent="0">
              <a:buNone/>
              <a:defRPr sz="1503" b="1"/>
            </a:lvl8pPr>
            <a:lvl9pPr marL="3436315" indent="0">
              <a:buNone/>
              <a:defRPr sz="15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7" cy="2963466"/>
          </a:xfrm>
        </p:spPr>
        <p:txBody>
          <a:bodyPr/>
          <a:lstStyle>
            <a:lvl1pPr>
              <a:defRPr sz="2255"/>
            </a:lvl1pPr>
            <a:lvl2pPr>
              <a:defRPr sz="1879"/>
            </a:lvl2pPr>
            <a:lvl3pPr>
              <a:defRPr sz="1691"/>
            </a:lvl3pPr>
            <a:lvl4pPr>
              <a:defRPr sz="1503"/>
            </a:lvl4pPr>
            <a:lvl5pPr>
              <a:defRPr sz="1503"/>
            </a:lvl5pPr>
            <a:lvl6pPr>
              <a:defRPr sz="1503"/>
            </a:lvl6pPr>
            <a:lvl7pPr>
              <a:defRPr sz="1503"/>
            </a:lvl7pPr>
            <a:lvl8pPr>
              <a:defRPr sz="1503"/>
            </a:lvl8pPr>
            <a:lvl9pPr>
              <a:defRPr sz="150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1"/>
          </a:xfrm>
        </p:spPr>
        <p:txBody>
          <a:bodyPr anchor="b"/>
          <a:lstStyle>
            <a:lvl1pPr marL="0" indent="0">
              <a:buNone/>
              <a:defRPr sz="2255" b="1"/>
            </a:lvl1pPr>
            <a:lvl2pPr marL="429539" indent="0">
              <a:buNone/>
              <a:defRPr sz="1879" b="1"/>
            </a:lvl2pPr>
            <a:lvl3pPr marL="859079" indent="0">
              <a:buNone/>
              <a:defRPr sz="1691" b="1"/>
            </a:lvl3pPr>
            <a:lvl4pPr marL="1288618" indent="0">
              <a:buNone/>
              <a:defRPr sz="1503" b="1"/>
            </a:lvl4pPr>
            <a:lvl5pPr marL="1718158" indent="0">
              <a:buNone/>
              <a:defRPr sz="1503" b="1"/>
            </a:lvl5pPr>
            <a:lvl6pPr marL="2147697" indent="0">
              <a:buNone/>
              <a:defRPr sz="1503" b="1"/>
            </a:lvl6pPr>
            <a:lvl7pPr marL="2577236" indent="0">
              <a:buNone/>
              <a:defRPr sz="1503" b="1"/>
            </a:lvl7pPr>
            <a:lvl8pPr marL="3006776" indent="0">
              <a:buNone/>
              <a:defRPr sz="1503" b="1"/>
            </a:lvl8pPr>
            <a:lvl9pPr marL="3436315" indent="0">
              <a:buNone/>
              <a:defRPr sz="15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4" cy="2963466"/>
          </a:xfrm>
        </p:spPr>
        <p:txBody>
          <a:bodyPr/>
          <a:lstStyle>
            <a:lvl1pPr>
              <a:defRPr sz="2255"/>
            </a:lvl1pPr>
            <a:lvl2pPr>
              <a:defRPr sz="1879"/>
            </a:lvl2pPr>
            <a:lvl3pPr>
              <a:defRPr sz="1691"/>
            </a:lvl3pPr>
            <a:lvl4pPr>
              <a:defRPr sz="1503"/>
            </a:lvl4pPr>
            <a:lvl5pPr>
              <a:defRPr sz="1503"/>
            </a:lvl5pPr>
            <a:lvl6pPr>
              <a:defRPr sz="1503"/>
            </a:lvl6pPr>
            <a:lvl7pPr>
              <a:defRPr sz="1503"/>
            </a:lvl7pPr>
            <a:lvl8pPr>
              <a:defRPr sz="1503"/>
            </a:lvl8pPr>
            <a:lvl9pPr>
              <a:defRPr sz="150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1EDE-A839-4D80-B548-A2999C633535}" type="datetime1">
              <a:rPr lang="ru-RU" smtClean="0"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8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0FA5-1F3F-439A-AB70-B79F0C0E913A}" type="datetime1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5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DD1E-B94A-4BF1-B055-90A552ACC39F}" type="datetime1">
              <a:rPr lang="ru-RU" smtClean="0"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8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87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006"/>
            </a:lvl1pPr>
            <a:lvl2pPr>
              <a:defRPr sz="2631"/>
            </a:lvl2pPr>
            <a:lvl3pPr>
              <a:defRPr sz="2255"/>
            </a:lvl3pPr>
            <a:lvl4pPr>
              <a:defRPr sz="1879"/>
            </a:lvl4pPr>
            <a:lvl5pPr>
              <a:defRPr sz="1879"/>
            </a:lvl5pPr>
            <a:lvl6pPr>
              <a:defRPr sz="1879"/>
            </a:lvl6pPr>
            <a:lvl7pPr>
              <a:defRPr sz="1879"/>
            </a:lvl7pPr>
            <a:lvl8pPr>
              <a:defRPr sz="1879"/>
            </a:lvl8pPr>
            <a:lvl9pPr>
              <a:defRPr sz="187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9"/>
            <a:ext cx="3008313" cy="3518297"/>
          </a:xfrm>
        </p:spPr>
        <p:txBody>
          <a:bodyPr/>
          <a:lstStyle>
            <a:lvl1pPr marL="0" indent="0">
              <a:buNone/>
              <a:defRPr sz="1315"/>
            </a:lvl1pPr>
            <a:lvl2pPr marL="429539" indent="0">
              <a:buNone/>
              <a:defRPr sz="1127"/>
            </a:lvl2pPr>
            <a:lvl3pPr marL="859079" indent="0">
              <a:buNone/>
              <a:defRPr sz="940"/>
            </a:lvl3pPr>
            <a:lvl4pPr marL="1288618" indent="0">
              <a:buNone/>
              <a:defRPr sz="846"/>
            </a:lvl4pPr>
            <a:lvl5pPr marL="1718158" indent="0">
              <a:buNone/>
              <a:defRPr sz="846"/>
            </a:lvl5pPr>
            <a:lvl6pPr marL="2147697" indent="0">
              <a:buNone/>
              <a:defRPr sz="846"/>
            </a:lvl6pPr>
            <a:lvl7pPr marL="2577236" indent="0">
              <a:buNone/>
              <a:defRPr sz="846"/>
            </a:lvl7pPr>
            <a:lvl8pPr marL="3006776" indent="0">
              <a:buNone/>
              <a:defRPr sz="846"/>
            </a:lvl8pPr>
            <a:lvl9pPr marL="3436315" indent="0">
              <a:buNone/>
              <a:defRPr sz="8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02A8-563F-414C-87B3-EE422C025126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9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3"/>
          </a:xfrm>
        </p:spPr>
        <p:txBody>
          <a:bodyPr anchor="b"/>
          <a:lstStyle>
            <a:lvl1pPr algn="l">
              <a:defRPr sz="187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006"/>
            </a:lvl1pPr>
            <a:lvl2pPr marL="429539" indent="0">
              <a:buNone/>
              <a:defRPr sz="2631"/>
            </a:lvl2pPr>
            <a:lvl3pPr marL="859079" indent="0">
              <a:buNone/>
              <a:defRPr sz="2255"/>
            </a:lvl3pPr>
            <a:lvl4pPr marL="1288618" indent="0">
              <a:buNone/>
              <a:defRPr sz="1879"/>
            </a:lvl4pPr>
            <a:lvl5pPr marL="1718158" indent="0">
              <a:buNone/>
              <a:defRPr sz="1879"/>
            </a:lvl5pPr>
            <a:lvl6pPr marL="2147697" indent="0">
              <a:buNone/>
              <a:defRPr sz="1879"/>
            </a:lvl6pPr>
            <a:lvl7pPr marL="2577236" indent="0">
              <a:buNone/>
              <a:defRPr sz="1879"/>
            </a:lvl7pPr>
            <a:lvl8pPr marL="3006776" indent="0">
              <a:buNone/>
              <a:defRPr sz="1879"/>
            </a:lvl8pPr>
            <a:lvl9pPr marL="3436315" indent="0">
              <a:buNone/>
              <a:defRPr sz="187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315"/>
            </a:lvl1pPr>
            <a:lvl2pPr marL="429539" indent="0">
              <a:buNone/>
              <a:defRPr sz="1127"/>
            </a:lvl2pPr>
            <a:lvl3pPr marL="859079" indent="0">
              <a:buNone/>
              <a:defRPr sz="940"/>
            </a:lvl3pPr>
            <a:lvl4pPr marL="1288618" indent="0">
              <a:buNone/>
              <a:defRPr sz="846"/>
            </a:lvl4pPr>
            <a:lvl5pPr marL="1718158" indent="0">
              <a:buNone/>
              <a:defRPr sz="846"/>
            </a:lvl5pPr>
            <a:lvl6pPr marL="2147697" indent="0">
              <a:buNone/>
              <a:defRPr sz="846"/>
            </a:lvl6pPr>
            <a:lvl7pPr marL="2577236" indent="0">
              <a:buNone/>
              <a:defRPr sz="846"/>
            </a:lvl7pPr>
            <a:lvl8pPr marL="3006776" indent="0">
              <a:buNone/>
              <a:defRPr sz="846"/>
            </a:lvl8pPr>
            <a:lvl9pPr marL="3436315" indent="0">
              <a:buNone/>
              <a:defRPr sz="8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6B0D-EF5B-4C9E-A7BE-01645AC255E1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1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F4410-89D2-44A7-91FF-44D395154394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A861-7360-4759-9980-D5824113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859079" rtl="0" eaLnBrk="1" latinLnBrk="0" hangingPunct="1">
        <a:spcBef>
          <a:spcPct val="0"/>
        </a:spcBef>
        <a:buNone/>
        <a:defRPr sz="41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155" indent="-322155" algn="l" defTabSz="85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6" kern="1200">
          <a:solidFill>
            <a:schemeClr val="tx1"/>
          </a:solidFill>
          <a:latin typeface="+mn-lt"/>
          <a:ea typeface="+mn-ea"/>
          <a:cs typeface="+mn-cs"/>
        </a:defRPr>
      </a:lvl1pPr>
      <a:lvl2pPr marL="698002" indent="-268462" algn="l" defTabSz="8590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31" kern="1200">
          <a:solidFill>
            <a:schemeClr val="tx1"/>
          </a:solidFill>
          <a:latin typeface="+mn-lt"/>
          <a:ea typeface="+mn-ea"/>
          <a:cs typeface="+mn-cs"/>
        </a:defRPr>
      </a:lvl2pPr>
      <a:lvl3pPr marL="1073849" indent="-214770" algn="l" defTabSz="85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5" kern="1200">
          <a:solidFill>
            <a:schemeClr val="tx1"/>
          </a:solidFill>
          <a:latin typeface="+mn-lt"/>
          <a:ea typeface="+mn-ea"/>
          <a:cs typeface="+mn-cs"/>
        </a:defRPr>
      </a:lvl3pPr>
      <a:lvl4pPr marL="1503388" indent="-214770" algn="l" defTabSz="85907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9" kern="1200">
          <a:solidFill>
            <a:schemeClr val="tx1"/>
          </a:solidFill>
          <a:latin typeface="+mn-lt"/>
          <a:ea typeface="+mn-ea"/>
          <a:cs typeface="+mn-cs"/>
        </a:defRPr>
      </a:lvl4pPr>
      <a:lvl5pPr marL="1932927" indent="-214770" algn="l" defTabSz="859079" rtl="0" eaLnBrk="1" latinLnBrk="0" hangingPunct="1">
        <a:spcBef>
          <a:spcPct val="20000"/>
        </a:spcBef>
        <a:buFont typeface="Arial" panose="020B0604020202020204" pitchFamily="34" charset="0"/>
        <a:buChar char="»"/>
        <a:defRPr sz="1879" kern="1200">
          <a:solidFill>
            <a:schemeClr val="tx1"/>
          </a:solidFill>
          <a:latin typeface="+mn-lt"/>
          <a:ea typeface="+mn-ea"/>
          <a:cs typeface="+mn-cs"/>
        </a:defRPr>
      </a:lvl5pPr>
      <a:lvl6pPr marL="2362467" indent="-214770" algn="l" defTabSz="85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9" kern="1200">
          <a:solidFill>
            <a:schemeClr val="tx1"/>
          </a:solidFill>
          <a:latin typeface="+mn-lt"/>
          <a:ea typeface="+mn-ea"/>
          <a:cs typeface="+mn-cs"/>
        </a:defRPr>
      </a:lvl6pPr>
      <a:lvl7pPr marL="2792006" indent="-214770" algn="l" defTabSz="85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9" kern="1200">
          <a:solidFill>
            <a:schemeClr val="tx1"/>
          </a:solidFill>
          <a:latin typeface="+mn-lt"/>
          <a:ea typeface="+mn-ea"/>
          <a:cs typeface="+mn-cs"/>
        </a:defRPr>
      </a:lvl7pPr>
      <a:lvl8pPr marL="3221546" indent="-214770" algn="l" defTabSz="85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9" kern="1200">
          <a:solidFill>
            <a:schemeClr val="tx1"/>
          </a:solidFill>
          <a:latin typeface="+mn-lt"/>
          <a:ea typeface="+mn-ea"/>
          <a:cs typeface="+mn-cs"/>
        </a:defRPr>
      </a:lvl8pPr>
      <a:lvl9pPr marL="3651085" indent="-214770" algn="l" defTabSz="85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1pPr>
      <a:lvl2pPr marL="429539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2pPr>
      <a:lvl3pPr marL="859079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3pPr>
      <a:lvl4pPr marL="1288618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4pPr>
      <a:lvl5pPr marL="1718158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5pPr>
      <a:lvl6pPr marL="2147697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6pPr>
      <a:lvl7pPr marL="2577236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7pPr>
      <a:lvl8pPr marL="3006776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8pPr>
      <a:lvl9pPr marL="3436315" algn="l" defTabSz="859079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2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155035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995686"/>
            <a:ext cx="1835696" cy="1080120"/>
          </a:xfrm>
          <a:prstGeom prst="rect">
            <a:avLst/>
          </a:prstGeom>
          <a:solidFill>
            <a:srgbClr val="E4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968402" y="2025922"/>
            <a:ext cx="7092280" cy="10801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22155" indent="-322155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8002" indent="-268462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849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3388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2927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467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2006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21546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085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АНТИКОРРОЗИОННАЯ ЗАЩИТА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СТРОИТЕЛЬН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ЫХ МЕТАЛЛОКОНСТРУКЦИЙ: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ПЛАНЫ ИЗМЕНЕНИЙ ПРАВИЛ ИГРЫ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-277623" y="1061948"/>
            <a:ext cx="1205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14.02.2019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" y="1927108"/>
            <a:ext cx="1641094" cy="1093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3867894"/>
            <a:ext cx="5040560" cy="862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ВЯЧЕСЛАВ КОЛЕСНИК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r"/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ИСПОЛНИТЕЛЬНЫЙ ДИРЕКТОР АССОЦИАЦИИ УЦСС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uk-UA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v.kolisnyk@uscc.ua</a:t>
            </a:r>
            <a:endParaRPr lang="uk-UA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uk-UA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+38 (067) 442-93-63</a:t>
            </a:r>
          </a:p>
        </p:txBody>
      </p:sp>
    </p:spTree>
    <p:extLst>
      <p:ext uri="{BB962C8B-B14F-4D97-AF65-F5344CB8AC3E}">
        <p14:creationId xmlns:p14="http://schemas.microsoft.com/office/powerpoint/2010/main" val="288833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464" y="123478"/>
            <a:ext cx="8244536" cy="396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СТОИМОСТИ ЭКСПЛУАТАЦИИ</a:t>
            </a:r>
            <a:endParaRPr lang="ru-RU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A511E9B-E62F-D74A-B12C-9BA981715333}"/>
              </a:ext>
            </a:extLst>
          </p:cNvPr>
          <p:cNvSpPr/>
          <p:nvPr/>
        </p:nvSpPr>
        <p:spPr>
          <a:xfrm>
            <a:off x="1053518" y="717691"/>
            <a:ext cx="76770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с </a:t>
            </a:r>
            <a:r>
              <a:rPr lang="ru-RU" sz="1400" b="1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«номинальной» покраской - </a:t>
            </a:r>
            <a:r>
              <a:rPr lang="ru-RU" sz="1400" b="1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реальный кейс</a:t>
            </a:r>
            <a:endParaRPr lang="en-US" sz="1400" b="1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 127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 сильноагрессивная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толщина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АКЗ в проекте 60мкм </a:t>
            </a: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Действия по вопросу: 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ЗМК – запрос о несоответствии системы АКЗ условиям среды 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 КМ – на других объектах вопросов не было 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Менеджер проекта – выполнить все по КМ в рамках бюджета </a:t>
            </a: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Последствия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ЗМК – дополнительные работы по очистке и покраске, отказ от гарантии 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Монтажник – дополнительные работы по очистке и покраске </a:t>
            </a:r>
          </a:p>
          <a:p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Меткомбинат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постоянный ремонт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низкий срок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службы м/к </a:t>
            </a: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1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pic>
        <p:nvPicPr>
          <p:cNvPr id="9" name="Picture 2" descr="page7image51691728">
            <a:extLst>
              <a:ext uri="{FF2B5EF4-FFF2-40B4-BE49-F238E27FC236}">
                <a16:creationId xmlns:a16="http://schemas.microsoft.com/office/drawing/2014/main" xmlns="" id="{CFFBAB1E-3834-EB4E-8213-A58F4E12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76" y="652112"/>
            <a:ext cx="2885165" cy="430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page7image51692352">
            <a:extLst>
              <a:ext uri="{FF2B5EF4-FFF2-40B4-BE49-F238E27FC236}">
                <a16:creationId xmlns:a16="http://schemas.microsoft.com/office/drawing/2014/main" xmlns="" id="{66754B5B-C056-4D48-A9ED-90B7788D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04" y="644729"/>
            <a:ext cx="2890636" cy="43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F6CF8E3-6E02-024A-93EF-B81512240903}"/>
              </a:ext>
            </a:extLst>
          </p:cNvPr>
          <p:cNvSpPr/>
          <p:nvPr/>
        </p:nvSpPr>
        <p:spPr>
          <a:xfrm>
            <a:off x="4035707" y="1563638"/>
            <a:ext cx="19421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Ежегодные расходы на </a:t>
            </a:r>
            <a:r>
              <a:rPr lang="ru-RU" alt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ремонт:</a:t>
            </a:r>
            <a:endParaRPr lang="ru-RU" alt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</a:t>
            </a:r>
            <a:r>
              <a:rPr lang="ru-RU" altLang="ru-RU" sz="1400" b="1" dirty="0" err="1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altLang="ru-RU" sz="1400" b="1" dirty="0" err="1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altLang="ru-RU" sz="1400" b="1" dirty="0" err="1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грн</a:t>
            </a:r>
            <a:endParaRPr lang="en-US" altLang="ru-RU" sz="1400" b="1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Первый </a:t>
            </a:r>
            <a:r>
              <a:rPr lang="ru-RU" alt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полный ремонт АКЗ: </a:t>
            </a:r>
            <a:endParaRPr lang="ru-RU" alt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мес. после поставки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99464" y="123478"/>
            <a:ext cx="8244536" cy="396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СТОИМОСТИ ЭКСПЛУАТАЦИИ</a:t>
            </a:r>
            <a:endParaRPr lang="ru-RU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2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4344" y="237646"/>
            <a:ext cx="8244536" cy="5801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ПРОБЛЕМНЫХ РЕШЕНИЙ ПО АКЗ </a:t>
            </a:r>
            <a:r>
              <a:rPr lang="uk-UA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ПРОЕКТАХ</a:t>
            </a:r>
            <a:endParaRPr lang="ru-RU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63" y="1022684"/>
            <a:ext cx="2753529" cy="18370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67944" y="1045284"/>
            <a:ext cx="4104456" cy="900994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грунтовка металлических поверхностей перед покраской 2 раза ХС-010;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покраска лаком металлических поверхностей за 5 раз ХС-76.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2391928"/>
            <a:ext cx="4104456" cy="4616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Значительное превышение допустимого количества слоев в системе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809396" y="1354976"/>
            <a:ext cx="222544" cy="213905"/>
          </a:xfrm>
          <a:prstGeom prst="rightArrow">
            <a:avLst/>
          </a:prstGeom>
          <a:solidFill>
            <a:srgbClr val="637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1995686"/>
            <a:ext cx="216024" cy="288032"/>
          </a:xfrm>
          <a:prstGeom prst="downArrow">
            <a:avLst/>
          </a:prstGeom>
          <a:solidFill>
            <a:srgbClr val="637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6716694" y="2067185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НЕСООТВЕТСТВИЕ:</a:t>
            </a:r>
            <a:endParaRPr lang="uk-UA" sz="12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2220" y="18780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СЛОЕВ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19863" y="3365293"/>
            <a:ext cx="3432640" cy="461666"/>
          </a:xfrm>
          <a:prstGeom prst="rect">
            <a:avLst/>
          </a:prstGeom>
          <a:solidFill>
            <a:srgbClr val="637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Грунтовка металлических поверхностей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ГФ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-021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1379904" y="3011815"/>
            <a:ext cx="216024" cy="288032"/>
          </a:xfrm>
          <a:prstGeom prst="downArrow">
            <a:avLst/>
          </a:prstGeom>
          <a:solidFill>
            <a:srgbClr val="637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1019863" y="4272609"/>
            <a:ext cx="3432639" cy="571494"/>
          </a:xfrm>
          <a:prstGeom prst="rect">
            <a:avLst/>
          </a:prstGeom>
          <a:solidFill>
            <a:srgbClr val="637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ЛКС с ТСП ниже 80 мкм не является антикоррозионной защитой металлической поверхности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379904" y="3919131"/>
            <a:ext cx="216024" cy="288032"/>
          </a:xfrm>
          <a:prstGeom prst="downArrow">
            <a:avLst/>
          </a:prstGeom>
          <a:solidFill>
            <a:srgbClr val="637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1466232" y="3002285"/>
            <a:ext cx="2093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Толщина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слоя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МКМ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2DDBD92-A9D6-DF49-A74A-8B7E020AAE5F}"/>
              </a:ext>
            </a:extLst>
          </p:cNvPr>
          <p:cNvSpPr/>
          <p:nvPr/>
        </p:nvSpPr>
        <p:spPr>
          <a:xfrm>
            <a:off x="4644008" y="3164589"/>
            <a:ext cx="3528392" cy="66237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Схема с количеством слоев более 2-3 и использованием материалов с длительным временем сушки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1D4B2A4-1EE6-654D-9E75-BA52EEC6A651}"/>
              </a:ext>
            </a:extLst>
          </p:cNvPr>
          <p:cNvSpPr/>
          <p:nvPr/>
        </p:nvSpPr>
        <p:spPr>
          <a:xfrm>
            <a:off x="4654883" y="4287873"/>
            <a:ext cx="3517517" cy="556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Нанесение всей схемы АКС занимает более недели в зимний период </a:t>
            </a:r>
          </a:p>
        </p:txBody>
      </p:sp>
      <p:sp>
        <p:nvSpPr>
          <p:cNvPr id="27" name="Стрелка вниз 26">
            <a:extLst>
              <a:ext uri="{FF2B5EF4-FFF2-40B4-BE49-F238E27FC236}">
                <a16:creationId xmlns:a16="http://schemas.microsoft.com/office/drawing/2014/main" xmlns="" id="{E24D5B15-87FB-CF43-AB29-651C22EFAEEC}"/>
              </a:ext>
            </a:extLst>
          </p:cNvPr>
          <p:cNvSpPr/>
          <p:nvPr/>
        </p:nvSpPr>
        <p:spPr>
          <a:xfrm>
            <a:off x="5016612" y="3930327"/>
            <a:ext cx="216024" cy="288032"/>
          </a:xfrm>
          <a:prstGeom prst="downArrow">
            <a:avLst/>
          </a:prstGeom>
          <a:solidFill>
            <a:srgbClr val="637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5642888-4D10-0741-924A-DA547AD840C3}"/>
              </a:ext>
            </a:extLst>
          </p:cNvPr>
          <p:cNvSpPr txBox="1"/>
          <p:nvPr/>
        </p:nvSpPr>
        <p:spPr>
          <a:xfrm rot="16200000">
            <a:off x="7800930" y="3704989"/>
            <a:ext cx="189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нанесения АКС</a:t>
            </a:r>
            <a:endParaRPr lang="uk-UA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5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29195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72314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07074"/>
            <a:ext cx="796392" cy="53077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352775" y="821526"/>
            <a:ext cx="2634255" cy="408532"/>
          </a:xfrm>
          <a:prstGeom prst="rect">
            <a:avLst/>
          </a:prstGeom>
          <a:noFill/>
          <a:ln w="9525">
            <a:solidFill>
              <a:srgbClr val="637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Определяет АКЗ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Согласовывает замену</a:t>
            </a:r>
            <a:endParaRPr lang="uk-U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374491" y="1600844"/>
            <a:ext cx="2604163" cy="644388"/>
          </a:xfrm>
          <a:prstGeom prst="rect">
            <a:avLst/>
          </a:prstGeom>
          <a:noFill/>
          <a:ln w="9525">
            <a:solidFill>
              <a:srgbClr val="637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Наносит ЛКМ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Пересогласовывает</a:t>
            </a: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заказчика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Несет «условную» ответственность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348708" y="4148829"/>
            <a:ext cx="2630129" cy="20834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352775" y="4375599"/>
            <a:ext cx="2624805" cy="626872"/>
          </a:xfrm>
          <a:prstGeom prst="rect">
            <a:avLst/>
          </a:prstGeom>
          <a:noFill/>
          <a:ln w="9525">
            <a:solidFill>
              <a:srgbClr val="637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Принимает решение по замене</a:t>
            </a:r>
          </a:p>
          <a:p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Контролирует качество АКЗ</a:t>
            </a:r>
          </a:p>
          <a:p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Решает проблемы с эксплуатацией</a:t>
            </a:r>
            <a:endParaRPr lang="uk-U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343308" y="574183"/>
            <a:ext cx="3829092" cy="217925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ПРОЕКТИРОВЩИК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343308" y="818954"/>
            <a:ext cx="3819391" cy="406640"/>
          </a:xfrm>
          <a:prstGeom prst="rect">
            <a:avLst/>
          </a:prstGeom>
          <a:noFill/>
          <a:ln w="9525">
            <a:solidFill>
              <a:srgbClr val="637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Определяет требования к АКЗ, исходя из ТЗ Заказчика</a:t>
            </a:r>
            <a:endParaRPr lang="uk-U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343308" y="1365191"/>
            <a:ext cx="3829092" cy="20193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 - ЗМК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333606" y="1593968"/>
            <a:ext cx="3829093" cy="644388"/>
          </a:xfrm>
          <a:prstGeom prst="rect">
            <a:avLst/>
          </a:prstGeom>
          <a:noFill/>
          <a:ln w="9525">
            <a:solidFill>
              <a:srgbClr val="637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7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Выбирает АКЗ, </a:t>
            </a:r>
            <a:r>
              <a:rPr lang="ru-RU" sz="107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соответствующую </a:t>
            </a:r>
            <a:r>
              <a:rPr lang="ru-RU" sz="107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требованиям проекта (ТЗ Заказчика) и стандарта </a:t>
            </a:r>
            <a:r>
              <a:rPr lang="en-US" sz="107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 </a:t>
            </a:r>
            <a:r>
              <a:rPr lang="ru-RU" sz="107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12944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Соблюдает технологию нанесения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Предоставляет гарантию совместно с исполнителем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322385" y="2576553"/>
            <a:ext cx="3850015" cy="1446261"/>
          </a:xfrm>
          <a:prstGeom prst="rect">
            <a:avLst/>
          </a:prstGeom>
          <a:noFill/>
          <a:ln w="9525">
            <a:solidFill>
              <a:srgbClr val="637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Разрабатывает проект АЗ (может быть выполнено Проектировщиком)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 расчеты по расходу ЛКМ по проекту КМ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Предоставляет технологическую карту, проводит обучение исполнителя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Проверяет условия нанесения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Участвует в окраске эталонного участка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Предоставляет гарантию совместно с поставщиком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322385" y="2356137"/>
            <a:ext cx="3853875" cy="196564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ПОСТАВЩИК ЛКМ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352775" y="2570035"/>
            <a:ext cx="2616714" cy="1452779"/>
          </a:xfrm>
          <a:prstGeom prst="rect">
            <a:avLst/>
          </a:prstGeom>
          <a:noFill/>
          <a:ln w="9525">
            <a:solidFill>
              <a:srgbClr val="637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Поставляет ЛКМ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Консультирует по замене АКЗ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??? Сервис</a:t>
            </a:r>
            <a:endParaRPr lang="uk-U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352776" y="2353209"/>
            <a:ext cx="2625878" cy="204192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ПОСТАВЩИК ЛКМ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368323" y="1365191"/>
            <a:ext cx="2620482" cy="220157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 - ЗМК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352775" y="567358"/>
            <a:ext cx="2636028" cy="23743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ПРОЕКТИРОВЩИК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351299" y="4159805"/>
            <a:ext cx="3821101" cy="197364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51299" y="4375599"/>
            <a:ext cx="3821101" cy="626872"/>
          </a:xfrm>
          <a:prstGeom prst="rect">
            <a:avLst/>
          </a:prstGeom>
          <a:noFill/>
          <a:ln w="9525">
            <a:solidFill>
              <a:srgbClr val="637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ТЗ на производство м/к Проектировщику и (или) Исполнителю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гарантии</a:t>
            </a:r>
            <a:endParaRPr lang="uk-U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B698E6-25E3-CF42-A6B8-812D85C39821}"/>
              </a:ext>
            </a:extLst>
          </p:cNvPr>
          <p:cNvSpPr/>
          <p:nvPr/>
        </p:nvSpPr>
        <p:spPr>
          <a:xfrm>
            <a:off x="1811174" y="121109"/>
            <a:ext cx="5944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ПРЕДЛАГАЕМЫЕ ИЗМЕНЕНИЯ</a:t>
            </a:r>
            <a:endParaRPr lang="ru-RU" sz="1600" dirty="0">
              <a:solidFill>
                <a:srgbClr val="FF000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7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133992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5232" y="181851"/>
            <a:ext cx="8244536" cy="396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УКАЗЫВАЕТ ПРОЕКТИРОВЩИК В ПРОЕКТЕ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5686" y="740996"/>
            <a:ext cx="6618761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 эксплуатации покрытий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85686" y="2823796"/>
            <a:ext cx="6618761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Необходимый срок службы, среда эксплуатации, дополнительные требования к АКЗ, цвет верхнего слоя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885295"/>
            <a:ext cx="648072" cy="338554"/>
          </a:xfrm>
          <a:prstGeom prst="rect">
            <a:avLst/>
          </a:prstGeom>
          <a:noFill/>
          <a:ln>
            <a:solidFill>
              <a:srgbClr val="637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4143" y="2937909"/>
            <a:ext cx="648072" cy="338554"/>
          </a:xfrm>
          <a:prstGeom prst="rect">
            <a:avLst/>
          </a:prstGeom>
          <a:noFill/>
          <a:ln>
            <a:solidFill>
              <a:srgbClr val="637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16A09209-763E-BF45-8271-807E07C01890}"/>
              </a:ext>
            </a:extLst>
          </p:cNvPr>
          <p:cNvSpPr txBox="1">
            <a:spLocks/>
          </p:cNvSpPr>
          <p:nvPr/>
        </p:nvSpPr>
        <p:spPr>
          <a:xfrm>
            <a:off x="1541689" y="2364473"/>
            <a:ext cx="7430375" cy="437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УКАЗЫВАЕТ ЗАКАЗЧИК В ТЗ НА ИЗГОТОВЛЕНИЕ М/К</a:t>
            </a:r>
            <a:r>
              <a:rPr lang="en-US" sz="1600" b="1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ED2F860-4395-B04D-94C2-ED2DF1C6B677}"/>
              </a:ext>
            </a:extLst>
          </p:cNvPr>
          <p:cNvSpPr/>
          <p:nvPr/>
        </p:nvSpPr>
        <p:spPr>
          <a:xfrm>
            <a:off x="1976893" y="4218394"/>
            <a:ext cx="6627553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вариант, спецификация АКЗ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28E5DA-E8CF-4541-8250-E206B422299F}"/>
              </a:ext>
            </a:extLst>
          </p:cNvPr>
          <p:cNvSpPr txBox="1"/>
          <p:nvPr/>
        </p:nvSpPr>
        <p:spPr>
          <a:xfrm>
            <a:off x="1114143" y="4355443"/>
            <a:ext cx="648072" cy="338554"/>
          </a:xfrm>
          <a:prstGeom prst="rect">
            <a:avLst/>
          </a:prstGeom>
          <a:noFill/>
          <a:ln>
            <a:solidFill>
              <a:srgbClr val="637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D7EB32E-D63D-A345-AEDE-D9AB7611FD90}"/>
              </a:ext>
            </a:extLst>
          </p:cNvPr>
          <p:cNvSpPr/>
          <p:nvPr/>
        </p:nvSpPr>
        <p:spPr>
          <a:xfrm>
            <a:off x="1985687" y="1438502"/>
            <a:ext cx="6618760" cy="823654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lvl="0"/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требования к АКЗ: температура эксплуатации, механическая нагрузка и т.п., цвет верхнего слоя либо спецификация АКЗ, полученные из ТЗ Заказчика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FA61FB-9D11-9C4D-8742-DD6A5BFB601B}"/>
              </a:ext>
            </a:extLst>
          </p:cNvPr>
          <p:cNvSpPr txBox="1"/>
          <p:nvPr/>
        </p:nvSpPr>
        <p:spPr>
          <a:xfrm>
            <a:off x="1114143" y="1563638"/>
            <a:ext cx="648072" cy="338554"/>
          </a:xfrm>
          <a:prstGeom prst="rect">
            <a:avLst/>
          </a:prstGeom>
          <a:noFill/>
          <a:ln>
            <a:solidFill>
              <a:srgbClr val="637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513EB7B-844A-6443-A2B3-81FE2F4F382D}"/>
              </a:ext>
            </a:extLst>
          </p:cNvPr>
          <p:cNvSpPr/>
          <p:nvPr/>
        </p:nvSpPr>
        <p:spPr>
          <a:xfrm>
            <a:off x="1985686" y="3504417"/>
            <a:ext cx="6618760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lvl="0"/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Степень ржавления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(Ri x)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определения срока гарантии – </a:t>
            </a:r>
            <a:endParaRPr lang="ru-RU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стандартно</a:t>
            </a:r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 3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38BD5B3-0BDB-D44C-A079-22EF4414BE9B}"/>
              </a:ext>
            </a:extLst>
          </p:cNvPr>
          <p:cNvSpPr txBox="1"/>
          <p:nvPr/>
        </p:nvSpPr>
        <p:spPr>
          <a:xfrm>
            <a:off x="1114143" y="3641465"/>
            <a:ext cx="648072" cy="338554"/>
          </a:xfrm>
          <a:prstGeom prst="rect">
            <a:avLst/>
          </a:prstGeom>
          <a:noFill/>
          <a:ln>
            <a:solidFill>
              <a:srgbClr val="637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3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0472" y="73802"/>
            <a:ext cx="8137032" cy="6027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ГАРМОНИЗАЦИЯ И ПРИМЕНЕНИЕ МЕЖДУНАРОДНОГО СТАНДАРТА </a:t>
            </a:r>
            <a:endParaRPr lang="ru-RU" sz="1600" dirty="0" smtClean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600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 </a:t>
            </a:r>
            <a:r>
              <a:rPr lang="pl-PL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12944</a:t>
            </a:r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:2018 В УКРАИНЕ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95173" y="1932450"/>
            <a:ext cx="6120680" cy="740794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отечественных производителей антикоррозионных материалов соответствовать требованиям европейских стандартов на украинском рынке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88004" y="4032393"/>
            <a:ext cx="6120680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 от низкоэффективных и сложных в применении АКС к надежным и долгосрочным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EF403BA-0CEF-8C43-96F8-A676D82EC161}"/>
              </a:ext>
            </a:extLst>
          </p:cNvPr>
          <p:cNvSpPr/>
          <p:nvPr/>
        </p:nvSpPr>
        <p:spPr>
          <a:xfrm>
            <a:off x="1988004" y="1054748"/>
            <a:ext cx="6120680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 на единый стандарт требований к АКС для международных и отечественных проектов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993543" y="2969384"/>
            <a:ext cx="6120680" cy="797958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r>
              <a:rPr lang="ru-RU" sz="14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обязательной сертификации антикоррозионных материалов и систем покрытий отечественного  производства для внутреннего рынка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09958" y="1203598"/>
            <a:ext cx="290106" cy="216024"/>
          </a:xfrm>
          <a:prstGeom prst="rightArrow">
            <a:avLst/>
          </a:prstGeom>
          <a:solidFill>
            <a:srgbClr val="637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>
            <a:off x="1423080" y="2187031"/>
            <a:ext cx="290106" cy="216024"/>
          </a:xfrm>
          <a:prstGeom prst="rightArrow">
            <a:avLst/>
          </a:prstGeom>
          <a:solidFill>
            <a:srgbClr val="637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>
            <a:off x="1423080" y="3240354"/>
            <a:ext cx="290106" cy="216024"/>
          </a:xfrm>
          <a:prstGeom prst="rightArrow">
            <a:avLst/>
          </a:prstGeom>
          <a:solidFill>
            <a:srgbClr val="637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>
            <a:off x="1409958" y="4185665"/>
            <a:ext cx="290106" cy="216024"/>
          </a:xfrm>
          <a:prstGeom prst="rightArrow">
            <a:avLst/>
          </a:prstGeom>
          <a:solidFill>
            <a:srgbClr val="637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8245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7426629" y="378538"/>
            <a:ext cx="1440160" cy="31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3739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 12944-5:2018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63739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717" y="707768"/>
            <a:ext cx="7749072" cy="402941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164034" y="4653099"/>
            <a:ext cx="7702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ПРИМЕЧАНИЕ: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2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900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дополнение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основе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полиуретана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могут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применяться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другие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покрытия,</a:t>
            </a:r>
            <a:r>
              <a:rPr lang="ru-RU" sz="900" spc="1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</a:t>
            </a:r>
            <a:r>
              <a:rPr lang="ru-RU" sz="9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полисилоксаны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9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алифатический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полиуретан</a:t>
            </a:r>
            <a:r>
              <a:rPr lang="ru-RU" sz="9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900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фторполимер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[сополимер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фторэтилен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9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дивиниловый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эфир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FEVE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)].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717" y="37116"/>
            <a:ext cx="65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5" dirty="0" err="1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</a:t>
            </a:r>
            <a:r>
              <a:rPr lang="en-US" sz="1600" spc="-45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C.2</a:t>
            </a:r>
            <a:r>
              <a:rPr lang="uk-UA" sz="1600" spc="-3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uk-UA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АКОКРАСОЧН</a:t>
            </a:r>
            <a:r>
              <a:rPr lang="ru-RU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ЫЕ СИСТЕМЫ ДЛЯ УГЛЕРОДИСТОЙ СТАЛИ В СРЕДЕ КАТЕГОРИИ КОРРОЗИОННОЙ АКТИВНОСТИ С</a:t>
            </a:r>
            <a:r>
              <a:rPr lang="en-US" sz="1600" spc="-5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B0FC5BB-2189-5C4F-9AD8-2EBC0C9C707C}"/>
              </a:ext>
            </a:extLst>
          </p:cNvPr>
          <p:cNvSpPr/>
          <p:nvPr/>
        </p:nvSpPr>
        <p:spPr>
          <a:xfrm>
            <a:off x="1187624" y="4677337"/>
            <a:ext cx="7632848" cy="351635"/>
          </a:xfrm>
          <a:prstGeom prst="rect">
            <a:avLst/>
          </a:prstGeom>
          <a:ln w="12700">
            <a:solidFill>
              <a:srgbClr val="637390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44" y="718434"/>
            <a:ext cx="7604328" cy="411868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09896" y="4685267"/>
            <a:ext cx="7556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ПРИМЕЧАНИЕ: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2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900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дополнение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основе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полиуретана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могут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применяться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другие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покрытия,</a:t>
            </a:r>
            <a:r>
              <a:rPr lang="ru-RU" sz="900" spc="1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</a:t>
            </a:r>
            <a:r>
              <a:rPr lang="ru-RU" sz="9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полисилоксаны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9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алифатический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полиуретан</a:t>
            </a:r>
            <a:r>
              <a:rPr lang="ru-RU" sz="9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900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фторполимер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[сополимер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фторэтилен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9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дивиниловый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эфир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FEVE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)].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122993"/>
            <a:ext cx="65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5" dirty="0" err="1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</a:t>
            </a:r>
            <a:r>
              <a:rPr lang="en-US" sz="1600" spc="-45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C.3</a:t>
            </a:r>
            <a:r>
              <a:rPr lang="uk-UA" sz="1600" spc="-3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uk-UA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АКОКРАСОЧН</a:t>
            </a:r>
            <a:r>
              <a:rPr lang="ru-RU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ЫЕ СИСТЕМЫ ДЛЯ УГЛЕРОДИСТОЙ СТАЛИ В СРЕДЕ КАТЕГОРИИ КОРРОЗИОННОЙ АКТИВНОСТИ С</a:t>
            </a:r>
            <a:r>
              <a:rPr lang="en-US" sz="1600" spc="-5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7426629" y="378538"/>
            <a:ext cx="1440160" cy="31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3739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 12944-5:2018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63739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B0FC5BB-2189-5C4F-9AD8-2EBC0C9C707C}"/>
              </a:ext>
            </a:extLst>
          </p:cNvPr>
          <p:cNvSpPr/>
          <p:nvPr/>
        </p:nvSpPr>
        <p:spPr>
          <a:xfrm>
            <a:off x="1331640" y="4702964"/>
            <a:ext cx="7488832" cy="351635"/>
          </a:xfrm>
          <a:prstGeom prst="rect">
            <a:avLst/>
          </a:prstGeom>
          <a:ln w="12700">
            <a:solidFill>
              <a:srgbClr val="637390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5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771550"/>
            <a:ext cx="7560840" cy="38164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59632" y="471531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ПРИМЕЧАНИЕ: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2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900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дополнение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основе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полиуретана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могут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применяться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другие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покрытия,</a:t>
            </a:r>
            <a:r>
              <a:rPr lang="ru-RU" sz="900" spc="1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</a:t>
            </a:r>
            <a:r>
              <a:rPr lang="ru-RU" sz="9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полисилоксаны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9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алифатический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полиуретан</a:t>
            </a:r>
            <a:r>
              <a:rPr lang="ru-RU" sz="9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900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фторполимер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[сополимер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фторэтилен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9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дивиниловый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эфир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FEVE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)].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122993"/>
            <a:ext cx="65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5" dirty="0" err="1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</a:t>
            </a:r>
            <a:r>
              <a:rPr lang="en-US" sz="1600" spc="-45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C.4</a:t>
            </a:r>
            <a:r>
              <a:rPr lang="uk-UA" sz="1600" spc="-3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uk-UA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АКОКРАСОЧН</a:t>
            </a:r>
            <a:r>
              <a:rPr lang="ru-RU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ЫЕ СИСТЕМЫ ДЛЯ УГЛЕРОДИСТОЙ СТАЛИ В СРЕДЕ КАТЕГОРИИ КОРРОЗИОННОЙ АКТИВНОСТИ С</a:t>
            </a:r>
            <a:r>
              <a:rPr lang="en-US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7426629" y="378538"/>
            <a:ext cx="1440160" cy="31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3739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 12944-5:2018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63739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B0FC5BB-2189-5C4F-9AD8-2EBC0C9C707C}"/>
              </a:ext>
            </a:extLst>
          </p:cNvPr>
          <p:cNvSpPr/>
          <p:nvPr/>
        </p:nvSpPr>
        <p:spPr>
          <a:xfrm>
            <a:off x="1256224" y="4715310"/>
            <a:ext cx="7488832" cy="351635"/>
          </a:xfrm>
          <a:prstGeom prst="rect">
            <a:avLst/>
          </a:prstGeom>
          <a:ln w="12700">
            <a:solidFill>
              <a:srgbClr val="637390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8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96" y="771550"/>
            <a:ext cx="7539468" cy="38057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08996" y="472185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ПРИМЕЧАНИЕ: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2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900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дополнение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основе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полиуретана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могут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применяться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другие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покрытия,</a:t>
            </a:r>
            <a:r>
              <a:rPr lang="ru-RU" sz="900" spc="1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</a:t>
            </a:r>
            <a:r>
              <a:rPr lang="ru-RU" sz="9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полисилоксаны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9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алифатический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полиуретан</a:t>
            </a:r>
            <a:r>
              <a:rPr lang="ru-RU" sz="9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900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фторполимер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[сополимер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фторэтилен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9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дивиниловый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эфир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FEVE</a:t>
            </a:r>
            <a:r>
              <a:rPr lang="ru-RU" sz="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)].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22993"/>
            <a:ext cx="65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5" dirty="0" err="1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</a:t>
            </a:r>
            <a:r>
              <a:rPr lang="en-US" sz="1600" spc="-45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C.4</a:t>
            </a:r>
            <a:r>
              <a:rPr lang="uk-UA" sz="1600" spc="-3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uk-UA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АКОКРАСОЧН</a:t>
            </a:r>
            <a:r>
              <a:rPr lang="ru-RU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ЫЕ СИСТЕМЫ ДЛЯ УГЛЕРОДИСТОЙ СТАЛИ В СРЕДЕ КАТЕГОРИИ КОРРОЗИОННОЙ АКТИВНОСТИ С</a:t>
            </a:r>
            <a:r>
              <a:rPr lang="en-US" sz="1600" spc="-5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dirty="0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7426629" y="378538"/>
            <a:ext cx="1440160" cy="31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3739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 12944-5:2018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63739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B0FC5BB-2189-5C4F-9AD8-2EBC0C9C707C}"/>
              </a:ext>
            </a:extLst>
          </p:cNvPr>
          <p:cNvSpPr/>
          <p:nvPr/>
        </p:nvSpPr>
        <p:spPr>
          <a:xfrm>
            <a:off x="1256224" y="4715310"/>
            <a:ext cx="7488832" cy="351635"/>
          </a:xfrm>
          <a:prstGeom prst="rect">
            <a:avLst/>
          </a:prstGeom>
          <a:ln w="12700">
            <a:solidFill>
              <a:srgbClr val="637390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2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99464" y="123478"/>
            <a:ext cx="8244536" cy="396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УКРАИНСКИЙ ЦЕНТР СТАЛЬНОГО СТРОИТЕЛЬСТВА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677622"/>
            <a:ext cx="1704563" cy="368202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206C315-2AB2-EF4D-B65D-19482A9B7291}"/>
              </a:ext>
            </a:extLst>
          </p:cNvPr>
          <p:cNvSpPr/>
          <p:nvPr/>
        </p:nvSpPr>
        <p:spPr>
          <a:xfrm>
            <a:off x="2051720" y="707386"/>
            <a:ext cx="1704563" cy="308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КЛИЕНТЫ</a:t>
            </a: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677622"/>
            <a:ext cx="1704563" cy="368202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206C315-2AB2-EF4D-B65D-19482A9B7291}"/>
              </a:ext>
            </a:extLst>
          </p:cNvPr>
          <p:cNvSpPr/>
          <p:nvPr/>
        </p:nvSpPr>
        <p:spPr>
          <a:xfrm>
            <a:off x="6228184" y="700329"/>
            <a:ext cx="1704563" cy="308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ПАРТНЕРЫ</a:t>
            </a: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7234" y="1087225"/>
            <a:ext cx="1933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Ведущие производители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Металлоконструкций</a:t>
            </a:r>
          </a:p>
          <a:p>
            <a:pPr algn="ctr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3543" y="1087225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Поставщики средств 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антикоррозионной защиты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268476"/>
            <a:ext cx="3390874" cy="564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724" y="2821601"/>
            <a:ext cx="3206690" cy="5247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975" y="3393672"/>
            <a:ext cx="611306" cy="4836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228" y="3439552"/>
            <a:ext cx="1684423" cy="33588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3824" y="3411734"/>
            <a:ext cx="974059" cy="342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6" y="1878327"/>
            <a:ext cx="3009428" cy="47649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1296B8C-8FD0-AD46-A557-9460C84F2B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29" y="3022342"/>
            <a:ext cx="983387" cy="728896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0FC5BB-2189-5C4F-9AD8-2EBC0C9C707C}"/>
              </a:ext>
            </a:extLst>
          </p:cNvPr>
          <p:cNvSpPr/>
          <p:nvPr/>
        </p:nvSpPr>
        <p:spPr>
          <a:xfrm>
            <a:off x="4781147" y="3867894"/>
            <a:ext cx="4025969" cy="1192634"/>
          </a:xfrm>
          <a:prstGeom prst="rect">
            <a:avLst/>
          </a:prstGeom>
          <a:ln w="12700">
            <a:solidFill>
              <a:srgbClr val="637390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300" b="1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наши цели:</a:t>
            </a:r>
          </a:p>
          <a:p>
            <a:pPr marL="642739" lvl="1" indent="-285750" algn="r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Увеличение доли стальных конструкций на строительном рынке Украины.</a:t>
            </a:r>
          </a:p>
          <a:p>
            <a:pPr marL="642739" lvl="1" indent="-285750" algn="r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Повышение конкурентоспособности компаний-участников УЦСС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3216" y="2229730"/>
            <a:ext cx="1926482" cy="5918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8843" y="1773230"/>
            <a:ext cx="1339549" cy="4680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4801" y="2494817"/>
            <a:ext cx="1404589" cy="4504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6756" y="2913400"/>
            <a:ext cx="790557" cy="7293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88272" y="1553474"/>
            <a:ext cx="784354" cy="7936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4" y="3981347"/>
            <a:ext cx="776422" cy="40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28" y="3981347"/>
            <a:ext cx="705110" cy="40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70" y="3937859"/>
            <a:ext cx="728552" cy="4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" b="1709"/>
          <a:stretch/>
        </p:blipFill>
        <p:spPr bwMode="auto">
          <a:xfrm>
            <a:off x="3811729" y="3877343"/>
            <a:ext cx="689488" cy="5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9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464" y="131704"/>
            <a:ext cx="824453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АНТИКОРОЗІЙНИЙ ЗАХИСТ МЕТАЛЕВИХ КОНСТРУКЦІЙ</a:t>
            </a:r>
            <a:br>
              <a:rPr lang="uk-UA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(нормативне забезпечення)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E9395BF-5562-4D42-8F54-711138D7A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41030"/>
              </p:ext>
            </p:extLst>
          </p:nvPr>
        </p:nvGraphicFramePr>
        <p:xfrm>
          <a:off x="994096" y="839472"/>
          <a:ext cx="8042400" cy="41085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2281760">
                  <a:extLst>
                    <a:ext uri="{9D8B030D-6E8A-4147-A177-3AD203B41FA5}">
                      <a16:colId xmlns:a16="http://schemas.microsoft.com/office/drawing/2014/main" xmlns="" val="466643653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xmlns="" val="4181431871"/>
                    </a:ext>
                  </a:extLst>
                </a:gridCol>
              </a:tblGrid>
              <a:tr h="4359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Найменування НТД</a:t>
                      </a:r>
                    </a:p>
                  </a:txBody>
                  <a:tcPr marL="30600" marR="3060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Вимоги</a:t>
                      </a:r>
                    </a:p>
                  </a:txBody>
                  <a:tcPr marL="30600" marR="30600" marT="0" marB="0"/>
                </a:tc>
                <a:extLst>
                  <a:ext uri="{0D108BD9-81ED-4DB2-BD59-A6C34878D82A}">
                    <a16:rowId xmlns:a16="http://schemas.microsoft.com/office/drawing/2014/main" xmlns="" val="1075135551"/>
                  </a:ext>
                </a:extLst>
              </a:tr>
              <a:tr h="1080347">
                <a:tc>
                  <a:txBody>
                    <a:bodyPr/>
                    <a:lstStyle/>
                    <a:p>
                      <a:pPr marL="0" marR="0" lvl="0" indent="450215" algn="ctr" defTabSz="859079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ДБН А.2.2-3:2014</a:t>
                      </a:r>
                      <a:br>
                        <a:rPr lang="uk-UA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«Склад та зміст проектної документації на будівництво»</a:t>
                      </a:r>
                    </a:p>
                    <a:p>
                      <a:pPr indent="45021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uk-UA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600" marR="3060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Додаток Е. Склад проекту (</a:t>
                      </a:r>
                      <a:r>
                        <a:rPr lang="uk-UA" sz="12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затверджувальної</a:t>
                      </a: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частини РП)</a:t>
                      </a:r>
                    </a:p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Розділ Е4. Архітектурно-будівельні рішення. </a:t>
                      </a:r>
                      <a:b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</a:t>
                      </a: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п. 5 передбачені заходи із захисту будівельних конструкцій від корозії</a:t>
                      </a:r>
                    </a:p>
                  </a:txBody>
                  <a:tcPr marL="30600" marR="30600" marT="0" marB="0"/>
                </a:tc>
                <a:extLst>
                  <a:ext uri="{0D108BD9-81ED-4DB2-BD59-A6C34878D82A}">
                    <a16:rowId xmlns:a16="http://schemas.microsoft.com/office/drawing/2014/main" xmlns="" val="2614653175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ДБН В.2.6-198:2014</a:t>
                      </a:r>
                      <a:br>
                        <a:rPr lang="uk-UA" sz="12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«Сталеві конструкції. </a:t>
                      </a:r>
                      <a:br>
                        <a:rPr lang="uk-UA" sz="12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Норми проектування»</a:t>
                      </a:r>
                    </a:p>
                  </a:txBody>
                  <a:tcPr marL="30600" marR="3060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п. 5.1.3.  В робочій документації слід наводити вимоги про ступінь </a:t>
                      </a:r>
                      <a:r>
                        <a:rPr lang="uk-UA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агресивного </a:t>
                      </a: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впливу атмосферного повітря </a:t>
                      </a:r>
                      <a:b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 корозійних середовищ, рекомендації до вибору системи захисного покриття, марок матеріалів та ступеня очищення поверхонь сталевих конструкцій, проектний рівень корозійної небезпеки для виконання вимог протикорозійного захисту згідно з ДСТУ Б В.2.6-193 </a:t>
                      </a:r>
                      <a:b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 ДСТУ Б В.2.6-186</a:t>
                      </a:r>
                    </a:p>
                  </a:txBody>
                  <a:tcPr marL="30600" marR="30600" marT="0" marB="0"/>
                </a:tc>
                <a:extLst>
                  <a:ext uri="{0D108BD9-81ED-4DB2-BD59-A6C34878D82A}">
                    <a16:rowId xmlns:a16="http://schemas.microsoft.com/office/drawing/2014/main" xmlns="" val="2279170919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ДБН В.2.3-26:2010 </a:t>
                      </a:r>
                      <a:br>
                        <a:rPr lang="uk-UA" sz="12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«Мости та труби. Сталеві конструкції. Правила проектування»</a:t>
                      </a:r>
                    </a:p>
                  </a:txBody>
                  <a:tcPr marL="30600" marR="3060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</a:t>
                      </a: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4.4.  У робочих кресленнях КМ слід надавати всю необхідну інформацію … , вказувати повну систему захисту від корозії (а не тільки шарів, що наносяться </a:t>
                      </a:r>
                      <a:b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заводі при виготовленні)</a:t>
                      </a:r>
                    </a:p>
                  </a:txBody>
                  <a:tcPr marL="30600" marR="30600" marT="0" marB="0"/>
                </a:tc>
                <a:extLst>
                  <a:ext uri="{0D108BD9-81ED-4DB2-BD59-A6C34878D82A}">
                    <a16:rowId xmlns:a16="http://schemas.microsoft.com/office/drawing/2014/main" xmlns="" val="2953298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78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464" y="131704"/>
            <a:ext cx="824453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АНТИКОРОЗІЙНИЙ ЗАХИСТ МЕТАЛЕВИХ КОНСТРУКЦІЙ</a:t>
            </a:r>
            <a:br>
              <a:rPr lang="uk-UA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(нормативне забезпечення)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4A27294-11CC-6345-9DBE-796EEBFBE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22967"/>
              </p:ext>
            </p:extLst>
          </p:nvPr>
        </p:nvGraphicFramePr>
        <p:xfrm>
          <a:off x="1187624" y="887884"/>
          <a:ext cx="7700556" cy="33400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2411136">
                  <a:extLst>
                    <a:ext uri="{9D8B030D-6E8A-4147-A177-3AD203B41FA5}">
                      <a16:colId xmlns:a16="http://schemas.microsoft.com/office/drawing/2014/main" xmlns="" val="1893024827"/>
                    </a:ext>
                  </a:extLst>
                </a:gridCol>
                <a:gridCol w="5289420">
                  <a:extLst>
                    <a:ext uri="{9D8B030D-6E8A-4147-A177-3AD203B41FA5}">
                      <a16:colId xmlns:a16="http://schemas.microsoft.com/office/drawing/2014/main" xmlns="" val="1826936688"/>
                    </a:ext>
                  </a:extLst>
                </a:gridCol>
              </a:tblGrid>
              <a:tr h="36799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Найменування НТД</a:t>
                      </a:r>
                    </a:p>
                  </a:txBody>
                  <a:tcPr marL="30600" marR="3060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Вимоги</a:t>
                      </a:r>
                    </a:p>
                  </a:txBody>
                  <a:tcPr marL="30600" marR="30600" marT="0" marB="0"/>
                </a:tc>
                <a:extLst>
                  <a:ext uri="{0D108BD9-81ED-4DB2-BD59-A6C34878D82A}">
                    <a16:rowId xmlns:a16="http://schemas.microsoft.com/office/drawing/2014/main" xmlns="" val="2417990721"/>
                  </a:ext>
                </a:extLst>
              </a:tr>
              <a:tr h="844932"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ДСТУ Б А.2.4-4:2009 </a:t>
                      </a:r>
                      <a:b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«Основні вимоги до проектної </a:t>
                      </a:r>
                      <a:b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 робочої документації»</a:t>
                      </a:r>
                    </a:p>
                  </a:txBody>
                  <a:tcPr marL="30600" marR="3060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Додаток </a:t>
                      </a:r>
                      <a:r>
                        <a:rPr lang="uk-UA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А.</a:t>
                      </a:r>
                    </a:p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</a:t>
                      </a: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основного комплекту робочих креслень входить розділ – Антикорозійний захист конструкцій будинків і споруд</a:t>
                      </a:r>
                    </a:p>
                  </a:txBody>
                  <a:tcPr marL="30600" marR="30600" marT="0" marB="0"/>
                </a:tc>
                <a:extLst>
                  <a:ext uri="{0D108BD9-81ED-4DB2-BD59-A6C34878D82A}">
                    <a16:rowId xmlns:a16="http://schemas.microsoft.com/office/drawing/2014/main" xmlns="" val="1855324696"/>
                  </a:ext>
                </a:extLst>
              </a:tr>
              <a:tr h="1036935"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ДСТУ Б А.2.4-7:2009 </a:t>
                      </a:r>
                      <a:b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«Правила виконання архітектурно-будівельних робочих креслень»</a:t>
                      </a:r>
                    </a:p>
                  </a:txBody>
                  <a:tcPr marL="30600" marR="3060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п. 6.2.  До складу загальних даних по робочих кресленнях, крім даних, передбачених ДСТУ Б А.2.4-4, включають дані про заходи з антикорозійного захисту конструкцій </a:t>
                      </a:r>
                      <a:br>
                        <a:rPr lang="uk-UA" sz="12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(за відсутності основного комплекту робочих креслень марки А3)</a:t>
                      </a:r>
                    </a:p>
                  </a:txBody>
                  <a:tcPr marL="30600" marR="30600" marT="0" marB="0"/>
                </a:tc>
                <a:extLst>
                  <a:ext uri="{0D108BD9-81ED-4DB2-BD59-A6C34878D82A}">
                    <a16:rowId xmlns:a16="http://schemas.microsoft.com/office/drawing/2014/main" xmlns="" val="3692234829"/>
                  </a:ext>
                </a:extLst>
              </a:tr>
              <a:tr h="1090188"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ДСТУ А.2.4-43:2009 </a:t>
                      </a:r>
                      <a:b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«Правила виконання проектної та робочої документації металевих конструкцій»</a:t>
                      </a:r>
                    </a:p>
                  </a:txBody>
                  <a:tcPr marL="30600" marR="3060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</a:t>
                      </a: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5.  Правила оформлення робочих креслень.</a:t>
                      </a:r>
                    </a:p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</a:t>
                      </a: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5.1.  Загальні дані:</a:t>
                      </a:r>
                      <a:b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умови щодо антикорозійного захисту будівельних металевих конструкцій </a:t>
                      </a:r>
                    </a:p>
                  </a:txBody>
                  <a:tcPr marL="30600" marR="30600" marT="0" marB="0"/>
                </a:tc>
                <a:extLst>
                  <a:ext uri="{0D108BD9-81ED-4DB2-BD59-A6C34878D82A}">
                    <a16:rowId xmlns:a16="http://schemas.microsoft.com/office/drawing/2014/main" xmlns="" val="222688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100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464" y="131704"/>
            <a:ext cx="824453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АНТИКОРОЗІЙНИЙ ЗАХИСТ МЕТАЛЕВИХ КОНСТРУКЦІЙ</a:t>
            </a:r>
            <a:br>
              <a:rPr lang="uk-UA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(нормативне забезпечення)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64A2D6D-6E85-0947-8FCB-C92B5E382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14259"/>
              </p:ext>
            </p:extLst>
          </p:nvPr>
        </p:nvGraphicFramePr>
        <p:xfrm>
          <a:off x="1071400" y="936657"/>
          <a:ext cx="7893088" cy="39393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2630361">
                  <a:extLst>
                    <a:ext uri="{9D8B030D-6E8A-4147-A177-3AD203B41FA5}">
                      <a16:colId xmlns:a16="http://schemas.microsoft.com/office/drawing/2014/main" xmlns="" val="758323123"/>
                    </a:ext>
                  </a:extLst>
                </a:gridCol>
                <a:gridCol w="5262727">
                  <a:extLst>
                    <a:ext uri="{9D8B030D-6E8A-4147-A177-3AD203B41FA5}">
                      <a16:colId xmlns:a16="http://schemas.microsoft.com/office/drawing/2014/main" xmlns="" val="3800249748"/>
                    </a:ext>
                  </a:extLst>
                </a:gridCol>
              </a:tblGrid>
              <a:tr h="11270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Найменування НТД</a:t>
                      </a:r>
                    </a:p>
                  </a:txBody>
                  <a:tcPr marL="32008" marR="3200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Вимоги</a:t>
                      </a:r>
                    </a:p>
                  </a:txBody>
                  <a:tcPr marL="32008" marR="32008" marT="0" marB="0"/>
                </a:tc>
                <a:extLst>
                  <a:ext uri="{0D108BD9-81ED-4DB2-BD59-A6C34878D82A}">
                    <a16:rowId xmlns:a16="http://schemas.microsoft.com/office/drawing/2014/main" xmlns="" val="3235207317"/>
                  </a:ext>
                </a:extLst>
              </a:tr>
              <a:tr h="1614071"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ДСТУ Б.2.6:193:2013 </a:t>
                      </a:r>
                      <a:b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«Захист металевих конструкцій від корозії. Вимоги проектування»</a:t>
                      </a:r>
                    </a:p>
                  </a:txBody>
                  <a:tcPr marL="32008" marR="32008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1.1.  Визначені технічні вимоги до захисту від корозії металевих конструкцій будівель і споруд.</a:t>
                      </a:r>
                    </a:p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1.3.  Вимоги цього стандарту потрібно враховувати при розробленні робочої і проектної документації на металеві будівельні конструкції. Робочі креслення протикорозійного захисту будівель і споруд повинні виконуватись відповідно до ДСТУ Б А.2.4-15</a:t>
                      </a:r>
                    </a:p>
                  </a:txBody>
                  <a:tcPr marL="32008" marR="32008" marT="0" marB="0"/>
                </a:tc>
                <a:extLst>
                  <a:ext uri="{0D108BD9-81ED-4DB2-BD59-A6C34878D82A}">
                    <a16:rowId xmlns:a16="http://schemas.microsoft.com/office/drawing/2014/main" xmlns="" val="2443578802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ДСТУ Б А.2.4-15:2008 «Антикорозійний захист конструкцій будівель і споруд. Робочі креслення (марка А3)»</a:t>
                      </a:r>
                    </a:p>
                  </a:txBody>
                  <a:tcPr marL="32008" marR="32008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1.1.  Установлює склад та правила виконання основного комплекту робочих креслень марки А3.</a:t>
                      </a:r>
                    </a:p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3.3.  Комплект робочих креслень марки А3 містить:</a:t>
                      </a:r>
                    </a:p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основні вимоги до робочих креслень;</a:t>
                      </a:r>
                    </a:p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робочі креслення А3;</a:t>
                      </a:r>
                    </a:p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відомості обсягів антикорозійних робіт</a:t>
                      </a:r>
                    </a:p>
                  </a:txBody>
                  <a:tcPr marL="32008" marR="32008" marT="0" marB="0"/>
                </a:tc>
                <a:extLst>
                  <a:ext uri="{0D108BD9-81ED-4DB2-BD59-A6C34878D82A}">
                    <a16:rowId xmlns:a16="http://schemas.microsoft.com/office/drawing/2014/main" xmlns="" val="3020787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173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464" y="131704"/>
            <a:ext cx="824453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АНТИКОРОЗІЙНИЙ ЗАХИСТ МЕТАЛЕВИХ КОНСТРУКЦІЙ</a:t>
            </a:r>
            <a:br>
              <a:rPr lang="uk-UA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(нормативне забезпечення)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64A2D6D-6E85-0947-8FCB-C92B5E382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62143"/>
              </p:ext>
            </p:extLst>
          </p:nvPr>
        </p:nvGraphicFramePr>
        <p:xfrm>
          <a:off x="1115616" y="772376"/>
          <a:ext cx="7898384" cy="35987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2933048">
                  <a:extLst>
                    <a:ext uri="{9D8B030D-6E8A-4147-A177-3AD203B41FA5}">
                      <a16:colId xmlns:a16="http://schemas.microsoft.com/office/drawing/2014/main" xmlns="" val="758323123"/>
                    </a:ext>
                  </a:extLst>
                </a:gridCol>
                <a:gridCol w="4965336">
                  <a:extLst>
                    <a:ext uri="{9D8B030D-6E8A-4147-A177-3AD203B41FA5}">
                      <a16:colId xmlns:a16="http://schemas.microsoft.com/office/drawing/2014/main" xmlns="" val="3800249748"/>
                    </a:ext>
                  </a:extLst>
                </a:gridCol>
              </a:tblGrid>
              <a:tr h="25065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Найменування НТД</a:t>
                      </a:r>
                    </a:p>
                  </a:txBody>
                  <a:tcPr marL="32008" marR="3200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Вимоги</a:t>
                      </a:r>
                    </a:p>
                  </a:txBody>
                  <a:tcPr marL="32008" marR="32008" marT="0" marB="0"/>
                </a:tc>
                <a:extLst>
                  <a:ext uri="{0D108BD9-81ED-4DB2-BD59-A6C34878D82A}">
                    <a16:rowId xmlns:a16="http://schemas.microsoft.com/office/drawing/2014/main" xmlns="" val="3235207317"/>
                  </a:ext>
                </a:extLst>
              </a:tr>
              <a:tr h="728722"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ДСТУ-Н Б В.2.6-186:2013 </a:t>
                      </a:r>
                      <a:b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«Настанова щодо захисту будівельних конструкцій будівель і споруд від корозії»</a:t>
                      </a:r>
                    </a:p>
                  </a:txBody>
                  <a:tcPr marL="32008" marR="32008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Вимоги до технології проведення робіт </a:t>
                      </a:r>
                      <a:b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із антикорозійного захисту</a:t>
                      </a:r>
                    </a:p>
                  </a:txBody>
                  <a:tcPr marL="32008" marR="32008" marT="0" marB="0"/>
                </a:tc>
                <a:extLst>
                  <a:ext uri="{0D108BD9-81ED-4DB2-BD59-A6C34878D82A}">
                    <a16:rowId xmlns:a16="http://schemas.microsoft.com/office/drawing/2014/main" xmlns="" val="489675589"/>
                  </a:ext>
                </a:extLst>
              </a:tr>
              <a:tr h="1222467"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ДСТУ </a:t>
                      </a:r>
                      <a:r>
                        <a:rPr lang="en-US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ISO</a:t>
                      </a: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12944-5:2007-2018??</a:t>
                      </a:r>
                      <a:b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«Фарби та лаки. Захист від корозії сталевих конструкцій захисними лакофарбовими системами. Частина 5. Захисні лакофарбові системи»</a:t>
                      </a:r>
                    </a:p>
                  </a:txBody>
                  <a:tcPr marL="32008" marR="32008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Комбінації захисних фарб</a:t>
                      </a:r>
                    </a:p>
                  </a:txBody>
                  <a:tcPr marL="32008" marR="32008" marT="0" marB="0"/>
                </a:tc>
                <a:extLst>
                  <a:ext uri="{0D108BD9-81ED-4DB2-BD59-A6C34878D82A}">
                    <a16:rowId xmlns:a16="http://schemas.microsoft.com/office/drawing/2014/main" xmlns="" val="2353574386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ДСТУ </a:t>
                      </a:r>
                      <a:r>
                        <a:rPr lang="en-US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ISO</a:t>
                      </a: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12944-2:2007-2018??</a:t>
                      </a:r>
                      <a:b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«Фарби та лаки. Захист від корозії сталевих конструкцій захисними лакофарбовими системами. Частина 2. Класифікація середовищ»</a:t>
                      </a:r>
                    </a:p>
                  </a:txBody>
                  <a:tcPr marL="32008" marR="32008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2008" marR="32008" marT="0" marB="0"/>
                </a:tc>
                <a:extLst>
                  <a:ext uri="{0D108BD9-81ED-4DB2-BD59-A6C34878D82A}">
                    <a16:rowId xmlns:a16="http://schemas.microsoft.com/office/drawing/2014/main" xmlns="" val="2111860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173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7E75888-7506-9C4F-B275-5C2A7DF4F86F}"/>
              </a:ext>
            </a:extLst>
          </p:cNvPr>
          <p:cNvSpPr/>
          <p:nvPr/>
        </p:nvSpPr>
        <p:spPr>
          <a:xfrm>
            <a:off x="1147196" y="1203598"/>
            <a:ext cx="774907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ДБН </a:t>
            </a:r>
            <a:r>
              <a:rPr lang="ru-RU" sz="1400" b="1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2.2-3:2014 «Склад</a:t>
            </a:r>
            <a:r>
              <a:rPr lang="uk-UA" sz="1400" b="1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зміни проектної документації на будівництво»</a:t>
            </a:r>
            <a:endParaRPr lang="ru-RU" sz="14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Рабочая документация (Р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indent="450215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Возложить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разработчика раздела по антикоррозионной защите конструкций зданий и сооружений на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генпроектировщика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на производителя (поставщика) антикоррозионных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материалов.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</a:t>
            </a:r>
            <a:r>
              <a:rPr lang="ru-RU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проектирование. Перечень основных данных и требований </a:t>
            </a:r>
            <a:r>
              <a:rPr lang="ru-RU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Б</a:t>
            </a:r>
            <a:r>
              <a:rPr lang="ru-RU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Дополнить пункт о требовании заказчика к разработке раздела антикоррозионной защиты конструкций зданий и сооружений (для объектов СС2 и СС3) (марка А3).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99464" y="131704"/>
            <a:ext cx="824453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ПРЕДЛОЖЕНИЯ</a:t>
            </a:r>
          </a:p>
          <a:p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внесению изменений в нормативно-техническую документацию,</a:t>
            </a:r>
            <a:b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определяющую требования к антикоррозионной </a:t>
            </a:r>
            <a:r>
              <a:rPr lang="ru-RU" sz="1600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защите строительных конструкций</a:t>
            </a:r>
            <a:r>
              <a:rPr lang="uk-UA" sz="1600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uk-UA" sz="1600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23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75984" y="195486"/>
            <a:ext cx="824453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7E75888-7506-9C4F-B275-5C2A7DF4F86F}"/>
              </a:ext>
            </a:extLst>
          </p:cNvPr>
          <p:cNvSpPr/>
          <p:nvPr/>
        </p:nvSpPr>
        <p:spPr>
          <a:xfrm>
            <a:off x="1019864" y="483518"/>
            <a:ext cx="7956144" cy="453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ДБН </a:t>
            </a:r>
            <a:r>
              <a:rPr lang="ru-RU" sz="1300" b="1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2.6-198:2014 </a:t>
            </a:r>
            <a:r>
              <a:rPr lang="uk-UA" sz="1300" b="1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«Сталеві конструкції. Норми проектування»</a:t>
            </a:r>
            <a:endParaRPr lang="ru-RU" sz="1300" dirty="0" smtClean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аздел 2. Нормативные ссылки</a:t>
            </a:r>
          </a:p>
          <a:p>
            <a:pPr indent="45021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Включить 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ДСТУ </a:t>
            </a: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12944 (версия 2018 года) «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Фарби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лаки. 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Захист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корозії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сталевих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конструкцій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pPr indent="45021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ДБН </a:t>
            </a:r>
            <a:r>
              <a:rPr lang="ru-RU" sz="1300" b="1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2.3-26:2010 «Мости та труби. </a:t>
            </a:r>
            <a:r>
              <a:rPr lang="ru-RU" sz="1300" b="1" dirty="0" err="1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Сталеві</a:t>
            </a:r>
            <a:r>
              <a:rPr lang="ru-RU" sz="1300" b="1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конструкції</a:t>
            </a:r>
            <a:r>
              <a:rPr lang="ru-RU" sz="1300" b="1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Правила </a:t>
            </a:r>
            <a:r>
              <a:rPr lang="ru-RU" sz="1300" b="1" dirty="0" err="1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проектування</a:t>
            </a:r>
            <a:r>
              <a:rPr lang="ru-RU" sz="1300" b="1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П.4.4</a:t>
            </a:r>
            <a:endParaRPr lang="ru-RU" sz="1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Внести изменения 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исключению требования к разработчикам КМ указывать в документации полную систему защиты металлоконструкций от 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коррозии.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После 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гармонизации всех частей версии 2018 года </a:t>
            </a: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12944 обратиться к ТК 301 с просьбой рассмотреть возможность (с учетом переходного периода 1–2 года) приостановления действия ДСТУ Б.2.6-193:2013 «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Захист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металевих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конструкцій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коррозії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Вимоги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проектування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pPr indent="45021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Просить 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 рынка лакокрасочных материалов заказать профильному ТК 168 гармонизацию всех разделов новой версии </a:t>
            </a:r>
            <a:r>
              <a:rPr lang="en-US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12944 «методом перевода».</a:t>
            </a:r>
            <a:endParaRPr lang="ru-RU" sz="13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99464" y="131704"/>
            <a:ext cx="824453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805874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2005505"/>
            <a:ext cx="9113236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322155" indent="-322155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8002" indent="-268462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849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3388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2927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467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2006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21546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1085" indent="-214770" algn="l" defTabSz="85907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95686"/>
            <a:ext cx="1835696" cy="1080120"/>
          </a:xfrm>
          <a:prstGeom prst="rect">
            <a:avLst/>
          </a:prstGeom>
          <a:solidFill>
            <a:srgbClr val="E4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" y="1927108"/>
            <a:ext cx="1641094" cy="1093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C172FC-8A6E-8F46-8DB0-DDCE0D5095CF}"/>
              </a:ext>
            </a:extLst>
          </p:cNvPr>
          <p:cNvSpPr txBox="1"/>
          <p:nvPr/>
        </p:nvSpPr>
        <p:spPr>
          <a:xfrm>
            <a:off x="3851920" y="3867894"/>
            <a:ext cx="5040560" cy="862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ВЯЧЕСЛАВ КОЛЕСНИК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r"/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ИСПОЛНИТЕЛЬНЫЙ ДИРЕКТОР АССОЦИАЦИИ УЦСС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uk-UA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v.kolisnyk@uscc.ua</a:t>
            </a:r>
            <a:endParaRPr lang="uk-UA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uk-UA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+38 (067) 442-93-63</a:t>
            </a:r>
          </a:p>
        </p:txBody>
      </p:sp>
    </p:spTree>
    <p:extLst>
      <p:ext uri="{BB962C8B-B14F-4D97-AF65-F5344CB8AC3E}">
        <p14:creationId xmlns:p14="http://schemas.microsoft.com/office/powerpoint/2010/main" val="329608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464" y="123478"/>
            <a:ext cx="8244536" cy="396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ПРОИЗВОДСТВО МЕТАЛЛОКОНСТРУКЦИЙ В УКРАИНЕ</a:t>
            </a:r>
            <a:r>
              <a:rPr lang="uk-UA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</a:t>
            </a:r>
            <a:r>
              <a:rPr lang="ru-RU" sz="1600" dirty="0" err="1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ыс</a:t>
            </a:r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192258"/>
              </p:ext>
            </p:extLst>
          </p:nvPr>
        </p:nvGraphicFramePr>
        <p:xfrm>
          <a:off x="1043732" y="562610"/>
          <a:ext cx="7955999" cy="453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141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464" y="123478"/>
            <a:ext cx="8244536" cy="396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СТАЛЬНЫХ КОНСТРУКЦИЙ В УКРАИНЕ, %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289567"/>
              </p:ext>
            </p:extLst>
          </p:nvPr>
        </p:nvGraphicFramePr>
        <p:xfrm>
          <a:off x="1280243" y="643019"/>
          <a:ext cx="7482977" cy="433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510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464" y="123478"/>
            <a:ext cx="8244536" cy="396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«ПОЧЕМУ» ДЛЯ АКЗ МЕТАЛЛОКОНСТРУКЦИЙ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85687" y="1542924"/>
            <a:ext cx="6986376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Негативный опыт работы с металлоконструкциями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85686" y="2335295"/>
            <a:ext cx="6986377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Необходимость постоянного ремонта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антикоррозионного покрытия: повышение стоимости эксплуатации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85686" y="3111328"/>
            <a:ext cx="6986375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Нанесение АКЗ, не соответствующей условиям эксплуатации (нанесения)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85687" y="3903315"/>
            <a:ext cx="6986374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о выборе АКЗ принимает сторона, не несущая ответственности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1687223"/>
            <a:ext cx="648072" cy="338554"/>
          </a:xfrm>
          <a:prstGeom prst="rect">
            <a:avLst/>
          </a:prstGeom>
          <a:noFill/>
          <a:ln>
            <a:solidFill>
              <a:srgbClr val="637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2472343"/>
            <a:ext cx="648072" cy="338554"/>
          </a:xfrm>
          <a:prstGeom prst="rect">
            <a:avLst/>
          </a:prstGeom>
          <a:noFill/>
          <a:ln>
            <a:solidFill>
              <a:srgbClr val="637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3248376"/>
            <a:ext cx="648072" cy="338554"/>
          </a:xfrm>
          <a:prstGeom prst="rect">
            <a:avLst/>
          </a:prstGeom>
          <a:noFill/>
          <a:ln>
            <a:solidFill>
              <a:srgbClr val="637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9926" y="3997995"/>
            <a:ext cx="648072" cy="338554"/>
          </a:xfrm>
          <a:prstGeom prst="rect">
            <a:avLst/>
          </a:prstGeom>
          <a:noFill/>
          <a:ln>
            <a:solidFill>
              <a:srgbClr val="637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EF403BA-0CEF-8C43-96F8-A676D82EC161}"/>
              </a:ext>
            </a:extLst>
          </p:cNvPr>
          <p:cNvSpPr/>
          <p:nvPr/>
        </p:nvSpPr>
        <p:spPr>
          <a:xfrm>
            <a:off x="1988003" y="766716"/>
            <a:ext cx="6984059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 заказчик может отказаться от м/к?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1919AF-B75E-AD43-B480-3B2F68363B91}"/>
              </a:ext>
            </a:extLst>
          </p:cNvPr>
          <p:cNvSpPr txBox="1"/>
          <p:nvPr/>
        </p:nvSpPr>
        <p:spPr>
          <a:xfrm>
            <a:off x="1118539" y="902103"/>
            <a:ext cx="639459" cy="338554"/>
          </a:xfrm>
          <a:prstGeom prst="rect">
            <a:avLst/>
          </a:prstGeom>
          <a:noFill/>
          <a:ln>
            <a:solidFill>
              <a:srgbClr val="637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3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464" y="123478"/>
            <a:ext cx="8244536" cy="396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ОШИБКИ В ПРОЕКТИРОВАНИИ АКЗ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62463" y="1819615"/>
            <a:ext cx="6986376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ПОКРЫТИЙ, НЕ СООТВЕТСТВУЮЩИХ УСЛОВИЯМ НАНЕСЕНИЯ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62462" y="2611986"/>
            <a:ext cx="6986377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КОНСТРУКТИВНЫХ РЕШЕНИЙ, ЗАТРУДНЯЮЩИХ  НАНЕСЕНИЕ ЛКМ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62462" y="3388019"/>
            <a:ext cx="6986375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КОНСТРУКТИВНЫХ РЕШЕНИЙ, ЗАТРУДНЯЮЩИХ ОТВОД ВОДЫ С КОНСТРУКЦИЙ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2392" y="1963914"/>
            <a:ext cx="648072" cy="338554"/>
          </a:xfrm>
          <a:prstGeom prst="rect">
            <a:avLst/>
          </a:prstGeom>
          <a:noFill/>
          <a:ln>
            <a:solidFill>
              <a:srgbClr val="637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2392" y="2749034"/>
            <a:ext cx="648072" cy="338554"/>
          </a:xfrm>
          <a:prstGeom prst="rect">
            <a:avLst/>
          </a:prstGeom>
          <a:noFill/>
          <a:ln>
            <a:solidFill>
              <a:srgbClr val="637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2392" y="3525067"/>
            <a:ext cx="648072" cy="338554"/>
          </a:xfrm>
          <a:prstGeom prst="rect">
            <a:avLst/>
          </a:prstGeom>
          <a:noFill/>
          <a:ln>
            <a:solidFill>
              <a:srgbClr val="637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EF403BA-0CEF-8C43-96F8-A676D82EC161}"/>
              </a:ext>
            </a:extLst>
          </p:cNvPr>
          <p:cNvSpPr/>
          <p:nvPr/>
        </p:nvSpPr>
        <p:spPr>
          <a:xfrm>
            <a:off x="1964779" y="1043407"/>
            <a:ext cx="6984059" cy="612651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ПОКРЫТИЙ, НЕ СООТВЕТСТВУЮЩИХ УСЛОВИЯМ ЭКСПЛУАТАЦИИ ПО СРЕДЕ И СРОКУ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1919AF-B75E-AD43-B480-3B2F68363B91}"/>
              </a:ext>
            </a:extLst>
          </p:cNvPr>
          <p:cNvSpPr txBox="1"/>
          <p:nvPr/>
        </p:nvSpPr>
        <p:spPr>
          <a:xfrm>
            <a:off x="1095315" y="1178794"/>
            <a:ext cx="639459" cy="338554"/>
          </a:xfrm>
          <a:prstGeom prst="rect">
            <a:avLst/>
          </a:prstGeom>
          <a:noFill/>
          <a:ln>
            <a:solidFill>
              <a:srgbClr val="6373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3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464" y="123478"/>
            <a:ext cx="8244536" cy="396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1600" dirty="0" smtClean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НЕГАТИВНЫЙ ОПЫТ С МЕТАЛЛОКОНСТРУКЦИЯМИ</a:t>
            </a:r>
            <a:endParaRPr lang="ru-RU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EA8837-F235-0D47-8D32-E1B46AD5D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089" y="719558"/>
            <a:ext cx="2567728" cy="1861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9197C00-426B-154B-AB90-33DB655BE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950" y="719558"/>
            <a:ext cx="1434090" cy="1861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BAE5994-DE6E-2C41-A976-BE0E6E9E2E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9118" y="708586"/>
            <a:ext cx="2698798" cy="18729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3279F7C-CDD3-0F4D-99C9-BEF498CD5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950" y="2715766"/>
            <a:ext cx="4210966" cy="19773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877B42B-BEF6-2243-91C8-AF65F44970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686" y="2715766"/>
            <a:ext cx="2579116" cy="19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1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464" y="123478"/>
            <a:ext cx="8244536" cy="396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ДЕФЕКТЫ ПОКРЫТИЙ</a:t>
            </a:r>
          </a:p>
          <a:p>
            <a:endParaRPr lang="ru-RU" sz="1600" dirty="0">
              <a:solidFill>
                <a:srgbClr val="6373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xmlns="" id="{3797FA1A-C1F0-DB45-9FC8-AA9B73E2A4F0}"/>
              </a:ext>
            </a:extLst>
          </p:cNvPr>
          <p:cNvSpPr txBox="1"/>
          <p:nvPr/>
        </p:nvSpPr>
        <p:spPr>
          <a:xfrm>
            <a:off x="1169304" y="549579"/>
            <a:ext cx="7704856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238" indent="-228600">
              <a:buFont typeface="+mj-lt"/>
              <a:buAutoNum type="arabicPeriod"/>
              <a:tabLst>
                <a:tab pos="204280" algn="l"/>
              </a:tabLst>
            </a:pPr>
            <a:r>
              <a:rPr sz="1200" spc="34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Подтеки</a:t>
            </a:r>
            <a:r>
              <a:rPr sz="1200" spc="3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Задержка</a:t>
            </a:r>
            <a:r>
              <a:rPr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растворителя</a:t>
            </a:r>
            <a:r>
              <a:rPr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(пористая</a:t>
            </a:r>
            <a:r>
              <a:rPr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плёнка).</a:t>
            </a:r>
            <a:r>
              <a:rPr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7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Трещины</a:t>
            </a:r>
            <a:endParaRPr lang="en-US" sz="1200" spc="37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7238" indent="-228600">
              <a:buFont typeface="+mj-lt"/>
              <a:buAutoNum type="arabicPeriod"/>
              <a:tabLst>
                <a:tab pos="204280" algn="l"/>
              </a:tabLst>
            </a:pPr>
            <a:r>
              <a:rPr lang="ru-RU" sz="1200" spc="4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Кратеры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поры.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5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Ослабление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барьерных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свойств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плёнки.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Преждевременная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коррозия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7238" indent="-228600">
              <a:buFont typeface="+mj-lt"/>
              <a:buAutoNum type="arabicPeriod"/>
              <a:tabLst>
                <a:tab pos="204280" algn="l"/>
              </a:tabLst>
            </a:pPr>
            <a:r>
              <a:rPr lang="ru-RU" sz="1200" spc="54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Штрихи</a:t>
            </a:r>
            <a:r>
              <a:rPr lang="ru-RU" sz="1200" spc="14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2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кисти.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Неравномерное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покрытие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(косметический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27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дефект)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7238" indent="-228600">
              <a:buFont typeface="+mj-lt"/>
              <a:buAutoNum type="arabicPeriod"/>
              <a:tabLst>
                <a:tab pos="204280" algn="l"/>
              </a:tabLst>
            </a:pPr>
            <a:r>
              <a:rPr lang="ru-RU" sz="1200" spc="4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Полосы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Неравномерная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толщина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</a:t>
            </a:r>
            <a:endParaRPr lang="uk-UA" sz="1200" spc="3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7238" indent="-228600">
              <a:buFont typeface="+mj-lt"/>
              <a:buAutoNum type="arabicPeriod"/>
              <a:tabLst>
                <a:tab pos="204280" algn="l"/>
              </a:tabLst>
            </a:pPr>
            <a:r>
              <a:rPr lang="ru-RU" sz="1200" spc="34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Апельсинова</a:t>
            </a:r>
            <a:r>
              <a:rPr lang="ru-RU" sz="1200" spc="37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2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корка</a:t>
            </a:r>
            <a:r>
              <a:rPr lang="ru-RU" sz="1200" spc="1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Неоднородное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</a:t>
            </a:r>
            <a:r>
              <a:rPr lang="ru-RU" sz="1200" spc="3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2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(косметически</a:t>
            </a:r>
            <a:r>
              <a:rPr lang="ru-RU" sz="1200" spc="3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дефект)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7238" indent="-228600">
              <a:buFont typeface="+mj-lt"/>
              <a:buAutoNum type="arabicPeriod"/>
              <a:tabLst>
                <a:tab pos="204280" algn="l"/>
              </a:tabLst>
            </a:pPr>
            <a:r>
              <a:rPr lang="ru-RU" sz="1200" spc="37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Трещины</a:t>
            </a:r>
            <a:r>
              <a:rPr lang="ru-RU"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Преждевременная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коррозия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результате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проникновения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агрессивной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среды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трещины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573" y="1923678"/>
            <a:ext cx="6043111" cy="14586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646" y="3463797"/>
            <a:ext cx="6036129" cy="1427425"/>
          </a:xfrm>
          <a:prstGeom prst="rect">
            <a:avLst/>
          </a:prstGeom>
        </p:spPr>
      </p:pic>
      <p:sp>
        <p:nvSpPr>
          <p:cNvPr id="65" name="Овал 64"/>
          <p:cNvSpPr/>
          <p:nvPr/>
        </p:nvSpPr>
        <p:spPr>
          <a:xfrm>
            <a:off x="2051720" y="2065437"/>
            <a:ext cx="506313" cy="506313"/>
          </a:xfrm>
          <a:prstGeom prst="ellipse">
            <a:avLst/>
          </a:prstGeom>
          <a:solidFill>
            <a:srgbClr val="6373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4139952" y="2072051"/>
            <a:ext cx="506313" cy="506313"/>
          </a:xfrm>
          <a:prstGeom prst="ellipse">
            <a:avLst/>
          </a:prstGeom>
          <a:solidFill>
            <a:srgbClr val="6373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6099450" y="2074855"/>
            <a:ext cx="506313" cy="506313"/>
          </a:xfrm>
          <a:prstGeom prst="ellipse">
            <a:avLst/>
          </a:prstGeom>
          <a:solidFill>
            <a:srgbClr val="6373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2051720" y="3579862"/>
            <a:ext cx="506313" cy="506313"/>
          </a:xfrm>
          <a:prstGeom prst="ellipse">
            <a:avLst/>
          </a:prstGeom>
          <a:solidFill>
            <a:srgbClr val="6373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4137665" y="3609814"/>
            <a:ext cx="506313" cy="506313"/>
          </a:xfrm>
          <a:prstGeom prst="ellipse">
            <a:avLst/>
          </a:prstGeom>
          <a:solidFill>
            <a:srgbClr val="6373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6099450" y="3611141"/>
            <a:ext cx="506313" cy="506313"/>
          </a:xfrm>
          <a:prstGeom prst="ellipse">
            <a:avLst/>
          </a:prstGeom>
          <a:solidFill>
            <a:srgbClr val="6373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6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464" cy="5143500"/>
          </a:xfrm>
          <a:prstGeom prst="rect">
            <a:avLst/>
          </a:prstGeom>
          <a:solidFill>
            <a:srgbClr val="63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936" y="1349733"/>
            <a:ext cx="504056" cy="1890621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sz="1400" dirty="0">
                <a:solidFill>
                  <a:srgbClr val="E4EDF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УЦСС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2852"/>
            <a:ext cx="847928" cy="629832"/>
          </a:xfrm>
          <a:prstGeom prst="rect">
            <a:avLst/>
          </a:prstGeom>
          <a:solidFill>
            <a:srgbClr val="E4EDF4"/>
          </a:solidFill>
          <a:ln>
            <a:solidFill>
              <a:srgbClr val="E4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413" tIns="62207" rIns="124413" bIns="62207" rtlCol="0" anchor="ctr"/>
          <a:lstStyle/>
          <a:p>
            <a:pPr algn="ctr"/>
            <a:endParaRPr lang="uk-UA" sz="1600" dirty="0">
              <a:solidFill>
                <a:srgbClr val="63739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" y="427612"/>
            <a:ext cx="796392" cy="5307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464" y="123478"/>
            <a:ext cx="8244536" cy="396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59079" rtl="0" eaLnBrk="1" latinLnBrk="0" hangingPunct="1">
              <a:spcBef>
                <a:spcPct val="0"/>
              </a:spcBef>
              <a:buNone/>
              <a:defRPr sz="41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6373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ДЕФЕКТЫ ПОКРЫТИЙ</a:t>
            </a:r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xmlns="" id="{9103B8BD-522B-304D-A37C-3569F88FB5ED}"/>
              </a:ext>
            </a:extLst>
          </p:cNvPr>
          <p:cNvSpPr txBox="1"/>
          <p:nvPr/>
        </p:nvSpPr>
        <p:spPr>
          <a:xfrm>
            <a:off x="1259632" y="519541"/>
            <a:ext cx="7704856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280" marR="3455" indent="-196074">
              <a:tabLst>
                <a:tab pos="204280" algn="l"/>
              </a:tabLst>
            </a:pPr>
            <a:r>
              <a:rPr lang="ru-RU" sz="1200" spc="37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sz="1200" spc="37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Морщинистость</a:t>
            </a:r>
            <a:r>
              <a:rPr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Мягкость</a:t>
            </a:r>
            <a:r>
              <a:rPr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покрытия.</a:t>
            </a:r>
            <a:r>
              <a:rPr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Плохой</a:t>
            </a:r>
            <a:r>
              <a:rPr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внешний</a:t>
            </a:r>
            <a:r>
              <a:rPr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</a:t>
            </a:r>
            <a:r>
              <a:rPr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</a:t>
            </a:r>
            <a:r>
              <a:rPr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2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косметический</a:t>
            </a:r>
            <a:r>
              <a:rPr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дефект</a:t>
            </a:r>
            <a:r>
              <a:rPr sz="1200" spc="3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spc="3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04280" marR="3455" indent="-196074">
              <a:tabLst>
                <a:tab pos="204280" algn="l"/>
              </a:tabLst>
            </a:pPr>
            <a:r>
              <a:rPr lang="ru-RU" sz="1200" spc="4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ru-RU" sz="1200" spc="4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Подслойная</a:t>
            </a:r>
            <a:r>
              <a:rPr lang="ru-RU" sz="1200" spc="14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коррозия.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Разрушение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покрытия.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Уменьшение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толщины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металла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вследствие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коррозии</a:t>
            </a:r>
            <a:r>
              <a:rPr lang="ru-RU" sz="1200" spc="3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marL="204280" marR="3455" indent="-196074">
              <a:tabLst>
                <a:tab pos="204280" algn="l"/>
              </a:tabLst>
            </a:pPr>
            <a:r>
              <a:rPr lang="ru-RU" sz="1200" spc="37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Недостаточная</a:t>
            </a:r>
            <a:r>
              <a:rPr lang="ru-RU" sz="1200" spc="14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толщина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слоя.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Преждевременная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коррозия</a:t>
            </a:r>
            <a:r>
              <a:rPr lang="ru-RU" sz="1200" spc="4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638">
              <a:tabLst>
                <a:tab pos="204280" algn="l"/>
              </a:tabLst>
            </a:pPr>
            <a:r>
              <a:rPr lang="ru-RU" sz="1200" spc="44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Осмотические</a:t>
            </a:r>
            <a:r>
              <a:rPr lang="ru-RU" sz="1200" spc="14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24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пузыри.</a:t>
            </a:r>
            <a:r>
              <a:rPr lang="ru-RU" sz="1200" spc="4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Появление</a:t>
            </a:r>
            <a:r>
              <a:rPr lang="ru-RU" sz="1200" spc="14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пузырей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которые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приводят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1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2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вздутию,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отслоению</a:t>
            </a:r>
            <a:r>
              <a:rPr lang="ru-RU" sz="1200" spc="1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покрытий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1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коррозионным</a:t>
            </a:r>
            <a:r>
              <a:rPr lang="ru-RU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37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разрушениям</a:t>
            </a:r>
          </a:p>
          <a:p>
            <a:pPr marL="8638">
              <a:tabLst>
                <a:tab pos="204280" algn="l"/>
              </a:tabLst>
            </a:pPr>
            <a:r>
              <a:rPr lang="uk-UA" sz="1200" spc="54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</a:t>
            </a:r>
            <a:r>
              <a:rPr lang="uk-UA" sz="1200" spc="54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Слабая</a:t>
            </a:r>
            <a:r>
              <a:rPr lang="uk-UA" sz="1200" spc="14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200" spc="2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адгезия</a:t>
            </a:r>
            <a:r>
              <a:rPr lang="uk-UA" sz="1200" spc="2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uk-UA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200" spc="4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Разрушение</a:t>
            </a:r>
            <a:r>
              <a:rPr lang="uk-UA" sz="1200" spc="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200" spc="3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</a:t>
            </a:r>
            <a:r>
              <a:rPr lang="uk-UA" sz="1200" spc="3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940" y="2067694"/>
            <a:ext cx="6027583" cy="142151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940" y="3579862"/>
            <a:ext cx="6027583" cy="1426375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4125476" y="3712213"/>
            <a:ext cx="506313" cy="506313"/>
          </a:xfrm>
          <a:prstGeom prst="ellipse">
            <a:avLst/>
          </a:prstGeom>
          <a:solidFill>
            <a:srgbClr val="6373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123728" y="3712213"/>
            <a:ext cx="506313" cy="506313"/>
          </a:xfrm>
          <a:prstGeom prst="ellipse">
            <a:avLst/>
          </a:prstGeom>
          <a:solidFill>
            <a:srgbClr val="6373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2108136" y="2189719"/>
            <a:ext cx="506313" cy="506313"/>
          </a:xfrm>
          <a:prstGeom prst="ellipse">
            <a:avLst/>
          </a:prstGeom>
          <a:solidFill>
            <a:srgbClr val="6373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4125476" y="2203616"/>
            <a:ext cx="506313" cy="506313"/>
          </a:xfrm>
          <a:prstGeom prst="ellipse">
            <a:avLst/>
          </a:prstGeom>
          <a:solidFill>
            <a:srgbClr val="6373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6142816" y="2189718"/>
            <a:ext cx="506313" cy="506313"/>
          </a:xfrm>
          <a:prstGeom prst="ellipse">
            <a:avLst/>
          </a:prstGeom>
          <a:solidFill>
            <a:srgbClr val="6373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72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71561</TotalTime>
  <Words>1508</Words>
  <Application>Microsoft Office PowerPoint</Application>
  <PresentationFormat>Экран (16:9)</PresentationFormat>
  <Paragraphs>267</Paragraphs>
  <Slides>26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Segoe UI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TK</dc:creator>
  <cp:lastModifiedBy>Nadezhda Koval</cp:lastModifiedBy>
  <cp:revision>573</cp:revision>
  <dcterms:created xsi:type="dcterms:W3CDTF">2017-10-27T08:24:32Z</dcterms:created>
  <dcterms:modified xsi:type="dcterms:W3CDTF">2019-04-25T09:05:43Z</dcterms:modified>
</cp:coreProperties>
</file>